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40"/>
  </p:notesMasterIdLst>
  <p:sldIdLst>
    <p:sldId id="256" r:id="rId2"/>
    <p:sldId id="257" r:id="rId3"/>
    <p:sldId id="277" r:id="rId4"/>
    <p:sldId id="283" r:id="rId5"/>
    <p:sldId id="284" r:id="rId6"/>
    <p:sldId id="285" r:id="rId7"/>
    <p:sldId id="299" r:id="rId8"/>
    <p:sldId id="286" r:id="rId9"/>
    <p:sldId id="306" r:id="rId10"/>
    <p:sldId id="288" r:id="rId11"/>
    <p:sldId id="279" r:id="rId12"/>
    <p:sldId id="294" r:id="rId13"/>
    <p:sldId id="278" r:id="rId14"/>
    <p:sldId id="273" r:id="rId15"/>
    <p:sldId id="313" r:id="rId16"/>
    <p:sldId id="324" r:id="rId17"/>
    <p:sldId id="323" r:id="rId18"/>
    <p:sldId id="280" r:id="rId19"/>
    <p:sldId id="281" r:id="rId20"/>
    <p:sldId id="287" r:id="rId21"/>
    <p:sldId id="312" r:id="rId22"/>
    <p:sldId id="314" r:id="rId23"/>
    <p:sldId id="315" r:id="rId24"/>
    <p:sldId id="319" r:id="rId25"/>
    <p:sldId id="316" r:id="rId26"/>
    <p:sldId id="317" r:id="rId27"/>
    <p:sldId id="318" r:id="rId28"/>
    <p:sldId id="274" r:id="rId29"/>
    <p:sldId id="265" r:id="rId30"/>
    <p:sldId id="320" r:id="rId31"/>
    <p:sldId id="282" r:id="rId32"/>
    <p:sldId id="297" r:id="rId33"/>
    <p:sldId id="276" r:id="rId34"/>
    <p:sldId id="275" r:id="rId35"/>
    <p:sldId id="296" r:id="rId36"/>
    <p:sldId id="321" r:id="rId37"/>
    <p:sldId id="322" r:id="rId38"/>
    <p:sldId id="32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37" autoAdjust="0"/>
  </p:normalViewPr>
  <p:slideViewPr>
    <p:cSldViewPr>
      <p:cViewPr>
        <p:scale>
          <a:sx n="60" d="100"/>
          <a:sy n="60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61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hole\Documents\MBA\Thesis\pilot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hole\Documents\MBA\Thesis\pilot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hole\Documents\MBA\Thesis\pilot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hole\Documents\MBA\Thesis\pilo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Community Long-Term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Services &amp; Supports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06326016"/>
        <c:axId val="80908224"/>
      </c:barChart>
      <c:catAx>
        <c:axId val="106326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80908224"/>
        <c:crosses val="autoZero"/>
        <c:auto val="1"/>
        <c:lblAlgn val="ctr"/>
        <c:lblOffset val="100"/>
        <c:noMultiLvlLbl val="0"/>
      </c:catAx>
      <c:valAx>
        <c:axId val="80908224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0632601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Community Long-Term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Services &amp; Supports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2533C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Sheet1!$I$19:$I$20</c:f>
              <c:strCache>
                <c:ptCount val="2"/>
                <c:pt idx="0">
                  <c:v>Knowledge of LTSS Type</c:v>
                </c:pt>
                <c:pt idx="1">
                  <c:v>Knowledge of LTSS Type in own Community</c:v>
                </c:pt>
              </c:strCache>
            </c:strRef>
          </c:cat>
          <c:val>
            <c:numRef>
              <c:f>Sheet1!$J$19:$J$20</c:f>
              <c:numCache>
                <c:formatCode>0%</c:formatCode>
                <c:ptCount val="2"/>
                <c:pt idx="0">
                  <c:v>0.61538461538461542</c:v>
                </c:pt>
                <c:pt idx="1">
                  <c:v>0.38461538461538464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06326528"/>
        <c:axId val="80909952"/>
      </c:barChart>
      <c:catAx>
        <c:axId val="106326528"/>
        <c:scaling>
          <c:orientation val="minMax"/>
        </c:scaling>
        <c:delete val="0"/>
        <c:axPos val="b"/>
        <c:majorTickMark val="none"/>
        <c:minorTickMark val="none"/>
        <c:tickLblPos val="nextTo"/>
        <c:crossAx val="80909952"/>
        <c:crosses val="autoZero"/>
        <c:auto val="1"/>
        <c:lblAlgn val="ctr"/>
        <c:lblOffset val="100"/>
        <c:noMultiLvlLbl val="0"/>
      </c:catAx>
      <c:valAx>
        <c:axId val="80909952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0632652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Iowa Caregiver</a:t>
            </a:r>
            <a:r>
              <a:rPr lang="en-US" baseline="0" dirty="0"/>
              <a:t> Support Levels</a:t>
            </a:r>
            <a:endParaRPr lang="en-US" dirty="0"/>
          </a:p>
        </c:rich>
      </c:tx>
      <c:layout>
        <c:manualLayout>
          <c:xMode val="edge"/>
          <c:yMode val="edge"/>
          <c:x val="0.39136944030644816"/>
          <c:y val="0.13214039843380232"/>
        </c:manualLayout>
      </c:layout>
      <c:overlay val="0"/>
    </c:title>
    <c:autoTitleDeleted val="0"/>
    <c:plotArea>
      <c:layout/>
      <c:pieChart>
        <c:varyColors val="1"/>
        <c:ser>
          <c:idx val="1"/>
          <c:order val="1"/>
          <c:dPt>
            <c:idx val="1"/>
            <c:bubble3D val="0"/>
            <c:spPr>
              <a:solidFill>
                <a:schemeClr val="tx2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12%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Sheet2!$A$1:$D$1</c:f>
              <c:strCache>
                <c:ptCount val="4"/>
                <c:pt idx="0">
                  <c:v>Very Supported</c:v>
                </c:pt>
                <c:pt idx="1">
                  <c:v>Somewhat Supported</c:v>
                </c:pt>
                <c:pt idx="2">
                  <c:v>Rarely Supported</c:v>
                </c:pt>
                <c:pt idx="3">
                  <c:v>Not Supported</c:v>
                </c:pt>
              </c:strCache>
            </c:strRef>
          </c:cat>
          <c:val>
            <c:numRef>
              <c:f>Sheet2!$A$3:$D$3</c:f>
              <c:numCache>
                <c:formatCode>0%</c:formatCode>
                <c:ptCount val="4"/>
                <c:pt idx="0">
                  <c:v>0.32</c:v>
                </c:pt>
                <c:pt idx="1">
                  <c:v>0.36</c:v>
                </c:pt>
                <c:pt idx="2">
                  <c:v>0.2</c:v>
                </c:pt>
                <c:pt idx="3">
                  <c:v>0.12</c:v>
                </c:pt>
              </c:numCache>
            </c:numRef>
          </c:val>
        </c:ser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Sheet2!$A$1:$D$1</c:f>
              <c:strCache>
                <c:ptCount val="4"/>
                <c:pt idx="0">
                  <c:v>Very Supported</c:v>
                </c:pt>
                <c:pt idx="1">
                  <c:v>Somewhat Supported</c:v>
                </c:pt>
                <c:pt idx="2">
                  <c:v>Rarely Supported</c:v>
                </c:pt>
                <c:pt idx="3">
                  <c:v>Not Supported</c:v>
                </c:pt>
              </c:strCache>
            </c:strRef>
          </c:cat>
          <c:val>
            <c:numRef>
              <c:f>Sheet2!$A$2:$D$2</c:f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462882173512099"/>
          <c:y val="0.24701325244180544"/>
          <c:w val="0.40537117826487906"/>
          <c:h val="0.5569403209844671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Number of Other </a:t>
            </a:r>
            <a:r>
              <a:rPr lang="en-US" baseline="0" dirty="0"/>
              <a:t>Caregivers </a:t>
            </a:r>
            <a:br>
              <a:rPr lang="en-US" baseline="0" dirty="0"/>
            </a:br>
            <a:r>
              <a:rPr lang="en-US" baseline="0" dirty="0"/>
              <a:t>Iowa Caregivers Know</a:t>
            </a:r>
            <a:endParaRPr lang="en-US" dirty="0"/>
          </a:p>
        </c:rich>
      </c:tx>
      <c:layout>
        <c:manualLayout>
          <c:xMode val="edge"/>
          <c:yMode val="edge"/>
          <c:x val="0.39340358190520303"/>
          <c:y val="0.1811939690503987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tx2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28%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Sheet2!$B$10:$D$10</c:f>
              <c:strCache>
                <c:ptCount val="3"/>
                <c:pt idx="0">
                  <c:v>0 Caregivers</c:v>
                </c:pt>
                <c:pt idx="1">
                  <c:v>1-2 Caregivers</c:v>
                </c:pt>
                <c:pt idx="2">
                  <c:v>3+ Caregivers</c:v>
                </c:pt>
              </c:strCache>
            </c:strRef>
          </c:cat>
          <c:val>
            <c:numRef>
              <c:f>Sheet2!$B$11:$D$11</c:f>
              <c:numCache>
                <c:formatCode>0%</c:formatCode>
                <c:ptCount val="3"/>
                <c:pt idx="0">
                  <c:v>0.28000000000000003</c:v>
                </c:pt>
                <c:pt idx="1">
                  <c:v>0.28000000000000003</c:v>
                </c:pt>
                <c:pt idx="2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380114250424577"/>
          <c:y val="0.39015335701333864"/>
          <c:w val="0.381492975142813"/>
          <c:h val="0.3468855162820735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B6C80-B195-4278-A91F-0EB76AC2A4E5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73F174D0-8407-4537-A74A-A32FB99A0F0B}">
      <dgm:prSet phldrT="[Text]"/>
      <dgm:spPr/>
      <dgm:t>
        <a:bodyPr/>
        <a:lstStyle/>
        <a:p>
          <a:r>
            <a:rPr lang="en-US" dirty="0" smtClean="0"/>
            <a:t>Young Old: 65-74</a:t>
          </a:r>
          <a:endParaRPr lang="en-US" dirty="0"/>
        </a:p>
      </dgm:t>
    </dgm:pt>
    <dgm:pt modelId="{853F8077-E86B-4203-B73D-229F4B9E3301}" type="parTrans" cxnId="{2C96897F-2590-4DB2-96AA-EC645C7CC648}">
      <dgm:prSet/>
      <dgm:spPr/>
      <dgm:t>
        <a:bodyPr/>
        <a:lstStyle/>
        <a:p>
          <a:endParaRPr lang="en-US"/>
        </a:p>
      </dgm:t>
    </dgm:pt>
    <dgm:pt modelId="{69DB5B74-A8F1-4291-97F5-0635F57AC4C9}" type="sibTrans" cxnId="{2C96897F-2590-4DB2-96AA-EC645C7CC648}">
      <dgm:prSet/>
      <dgm:spPr/>
      <dgm:t>
        <a:bodyPr/>
        <a:lstStyle/>
        <a:p>
          <a:endParaRPr lang="en-US"/>
        </a:p>
      </dgm:t>
    </dgm:pt>
    <dgm:pt modelId="{1ABE531F-D7A5-4B0E-A355-F453625B9FF2}">
      <dgm:prSet phldrT="[Text]"/>
      <dgm:spPr/>
      <dgm:t>
        <a:bodyPr/>
        <a:lstStyle/>
        <a:p>
          <a:r>
            <a:rPr lang="en-US" dirty="0" smtClean="0"/>
            <a:t>Old:            75-90</a:t>
          </a:r>
          <a:endParaRPr lang="en-US" dirty="0"/>
        </a:p>
      </dgm:t>
    </dgm:pt>
    <dgm:pt modelId="{594A60AB-F1B0-41AE-A1B5-EDECFCDA1193}" type="parTrans" cxnId="{C95A777C-A465-4499-921B-6ADD8AAEC276}">
      <dgm:prSet/>
      <dgm:spPr/>
      <dgm:t>
        <a:bodyPr/>
        <a:lstStyle/>
        <a:p>
          <a:endParaRPr lang="en-US"/>
        </a:p>
      </dgm:t>
    </dgm:pt>
    <dgm:pt modelId="{C1FEC8FD-6755-4280-985C-F391A49481F9}" type="sibTrans" cxnId="{C95A777C-A465-4499-921B-6ADD8AAEC276}">
      <dgm:prSet/>
      <dgm:spPr/>
      <dgm:t>
        <a:bodyPr/>
        <a:lstStyle/>
        <a:p>
          <a:endParaRPr lang="en-US"/>
        </a:p>
      </dgm:t>
    </dgm:pt>
    <dgm:pt modelId="{C1C51C1B-BE36-4510-A478-A2FF23EDFF79}">
      <dgm:prSet phldrT="[Text]"/>
      <dgm:spPr/>
      <dgm:t>
        <a:bodyPr/>
        <a:lstStyle/>
        <a:p>
          <a:r>
            <a:rPr lang="en-US" dirty="0" smtClean="0"/>
            <a:t>Oldest-old:        90+</a:t>
          </a:r>
          <a:endParaRPr lang="en-US" dirty="0"/>
        </a:p>
      </dgm:t>
    </dgm:pt>
    <dgm:pt modelId="{86F9BDA5-DDB2-4FD8-A4A7-1763CA1A6E7C}" type="parTrans" cxnId="{41F17B80-4B88-4B44-8DD4-D9F5EA75EBB9}">
      <dgm:prSet/>
      <dgm:spPr/>
      <dgm:t>
        <a:bodyPr/>
        <a:lstStyle/>
        <a:p>
          <a:endParaRPr lang="en-US"/>
        </a:p>
      </dgm:t>
    </dgm:pt>
    <dgm:pt modelId="{7A157988-C30B-4BC2-832B-646EA2DC77CE}" type="sibTrans" cxnId="{41F17B80-4B88-4B44-8DD4-D9F5EA75EBB9}">
      <dgm:prSet/>
      <dgm:spPr/>
      <dgm:t>
        <a:bodyPr/>
        <a:lstStyle/>
        <a:p>
          <a:endParaRPr lang="en-US"/>
        </a:p>
      </dgm:t>
    </dgm:pt>
    <dgm:pt modelId="{83A1F679-1D26-448B-990C-44A182D668DA}">
      <dgm:prSet phldrT="[Text]"/>
      <dgm:spPr/>
      <dgm:t>
        <a:bodyPr/>
        <a:lstStyle/>
        <a:p>
          <a:r>
            <a:rPr lang="en-US" dirty="0" smtClean="0"/>
            <a:t>45-64</a:t>
          </a:r>
          <a:endParaRPr lang="en-US" dirty="0"/>
        </a:p>
      </dgm:t>
    </dgm:pt>
    <dgm:pt modelId="{D9E665C5-BD3A-4CC7-AEE0-276C22F3AEB7}" type="parTrans" cxnId="{3F6EF350-956E-4418-B72E-DB5E332F97EE}">
      <dgm:prSet/>
      <dgm:spPr/>
      <dgm:t>
        <a:bodyPr/>
        <a:lstStyle/>
        <a:p>
          <a:endParaRPr lang="en-US"/>
        </a:p>
      </dgm:t>
    </dgm:pt>
    <dgm:pt modelId="{6301ACBD-189C-4E2A-8309-A26E8C70509A}" type="sibTrans" cxnId="{3F6EF350-956E-4418-B72E-DB5E332F97EE}">
      <dgm:prSet/>
      <dgm:spPr/>
      <dgm:t>
        <a:bodyPr/>
        <a:lstStyle/>
        <a:p>
          <a:endParaRPr lang="en-US"/>
        </a:p>
      </dgm:t>
    </dgm:pt>
    <dgm:pt modelId="{AA2C6330-80C0-4210-9EF8-2A0F0341FE7E}" type="pres">
      <dgm:prSet presAssocID="{A21B6C80-B195-4278-A91F-0EB76AC2A4E5}" presName="Name0" presStyleCnt="0">
        <dgm:presLayoutVars>
          <dgm:dir/>
          <dgm:resizeHandles val="exact"/>
        </dgm:presLayoutVars>
      </dgm:prSet>
      <dgm:spPr/>
    </dgm:pt>
    <dgm:pt modelId="{4ABDD234-8EF2-4726-868C-54BE2EEFE760}" type="pres">
      <dgm:prSet presAssocID="{83A1F679-1D26-448B-990C-44A182D668DA}" presName="composite" presStyleCnt="0"/>
      <dgm:spPr/>
    </dgm:pt>
    <dgm:pt modelId="{76258673-8F20-4E33-8E9B-463B03469717}" type="pres">
      <dgm:prSet presAssocID="{83A1F679-1D26-448B-990C-44A182D668DA}" presName="bgChev" presStyleLbl="node1" presStyleIdx="0" presStyleCnt="4"/>
      <dgm:spPr/>
    </dgm:pt>
    <dgm:pt modelId="{0EBA6327-2AA4-47D4-808E-7D0ED9DB00E5}" type="pres">
      <dgm:prSet presAssocID="{83A1F679-1D26-448B-990C-44A182D668DA}" presName="tx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E8483-BAFF-4944-AAB0-BFAA83AC44BF}" type="pres">
      <dgm:prSet presAssocID="{6301ACBD-189C-4E2A-8309-A26E8C70509A}" presName="compositeSpace" presStyleCnt="0"/>
      <dgm:spPr/>
    </dgm:pt>
    <dgm:pt modelId="{B78A65C3-CF3E-420A-A689-8B9A8BB92128}" type="pres">
      <dgm:prSet presAssocID="{73F174D0-8407-4537-A74A-A32FB99A0F0B}" presName="composite" presStyleCnt="0"/>
      <dgm:spPr/>
    </dgm:pt>
    <dgm:pt modelId="{76F186E2-F44E-4227-8D8B-109F778563B5}" type="pres">
      <dgm:prSet presAssocID="{73F174D0-8407-4537-A74A-A32FB99A0F0B}" presName="bgChev" presStyleLbl="node1" presStyleIdx="1" presStyleCnt="4"/>
      <dgm:spPr/>
    </dgm:pt>
    <dgm:pt modelId="{B502AC80-6AD3-406E-9071-5552E233517D}" type="pres">
      <dgm:prSet presAssocID="{73F174D0-8407-4537-A74A-A32FB99A0F0B}" presName="tx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C302D-7F78-4302-A9B7-37AF57D7A006}" type="pres">
      <dgm:prSet presAssocID="{69DB5B74-A8F1-4291-97F5-0635F57AC4C9}" presName="compositeSpace" presStyleCnt="0"/>
      <dgm:spPr/>
    </dgm:pt>
    <dgm:pt modelId="{42F111C4-847A-4A81-98AB-9D240A1B45C2}" type="pres">
      <dgm:prSet presAssocID="{1ABE531F-D7A5-4B0E-A355-F453625B9FF2}" presName="composite" presStyleCnt="0"/>
      <dgm:spPr/>
    </dgm:pt>
    <dgm:pt modelId="{B254F328-61E6-4261-A174-FF325BD0E700}" type="pres">
      <dgm:prSet presAssocID="{1ABE531F-D7A5-4B0E-A355-F453625B9FF2}" presName="bgChev" presStyleLbl="node1" presStyleIdx="2" presStyleCnt="4"/>
      <dgm:spPr/>
    </dgm:pt>
    <dgm:pt modelId="{A89D8512-7977-436D-8F9C-133963E1B89E}" type="pres">
      <dgm:prSet presAssocID="{1ABE531F-D7A5-4B0E-A355-F453625B9FF2}" presName="tx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DE5AC-FDA1-4533-8230-A3F2A8FF14EE}" type="pres">
      <dgm:prSet presAssocID="{C1FEC8FD-6755-4280-985C-F391A49481F9}" presName="compositeSpace" presStyleCnt="0"/>
      <dgm:spPr/>
    </dgm:pt>
    <dgm:pt modelId="{FA732F28-9F9C-4948-8D92-1B01C2FBDDD9}" type="pres">
      <dgm:prSet presAssocID="{C1C51C1B-BE36-4510-A478-A2FF23EDFF79}" presName="composite" presStyleCnt="0"/>
      <dgm:spPr/>
    </dgm:pt>
    <dgm:pt modelId="{8A5AE179-20FF-4A12-A164-C0BD6201DA84}" type="pres">
      <dgm:prSet presAssocID="{C1C51C1B-BE36-4510-A478-A2FF23EDFF79}" presName="bgChev" presStyleLbl="node1" presStyleIdx="3" presStyleCnt="4"/>
      <dgm:spPr/>
    </dgm:pt>
    <dgm:pt modelId="{EEA040D1-9063-4257-B43A-7CB970BE5E31}" type="pres">
      <dgm:prSet presAssocID="{C1C51C1B-BE36-4510-A478-A2FF23EDFF79}" presName="tx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6EF350-956E-4418-B72E-DB5E332F97EE}" srcId="{A21B6C80-B195-4278-A91F-0EB76AC2A4E5}" destId="{83A1F679-1D26-448B-990C-44A182D668DA}" srcOrd="0" destOrd="0" parTransId="{D9E665C5-BD3A-4CC7-AEE0-276C22F3AEB7}" sibTransId="{6301ACBD-189C-4E2A-8309-A26E8C70509A}"/>
    <dgm:cxn modelId="{D3F9D159-2A60-4823-BC9F-3B29D2FD94B3}" type="presOf" srcId="{73F174D0-8407-4537-A74A-A32FB99A0F0B}" destId="{B502AC80-6AD3-406E-9071-5552E233517D}" srcOrd="0" destOrd="0" presId="urn:microsoft.com/office/officeart/2005/8/layout/chevronAccent+Icon"/>
    <dgm:cxn modelId="{C95A777C-A465-4499-921B-6ADD8AAEC276}" srcId="{A21B6C80-B195-4278-A91F-0EB76AC2A4E5}" destId="{1ABE531F-D7A5-4B0E-A355-F453625B9FF2}" srcOrd="2" destOrd="0" parTransId="{594A60AB-F1B0-41AE-A1B5-EDECFCDA1193}" sibTransId="{C1FEC8FD-6755-4280-985C-F391A49481F9}"/>
    <dgm:cxn modelId="{2C96897F-2590-4DB2-96AA-EC645C7CC648}" srcId="{A21B6C80-B195-4278-A91F-0EB76AC2A4E5}" destId="{73F174D0-8407-4537-A74A-A32FB99A0F0B}" srcOrd="1" destOrd="0" parTransId="{853F8077-E86B-4203-B73D-229F4B9E3301}" sibTransId="{69DB5B74-A8F1-4291-97F5-0635F57AC4C9}"/>
    <dgm:cxn modelId="{06886C7D-E51C-4EA2-BC1D-C5EB6AE80288}" type="presOf" srcId="{83A1F679-1D26-448B-990C-44A182D668DA}" destId="{0EBA6327-2AA4-47D4-808E-7D0ED9DB00E5}" srcOrd="0" destOrd="0" presId="urn:microsoft.com/office/officeart/2005/8/layout/chevronAccent+Icon"/>
    <dgm:cxn modelId="{7A2C3314-D00D-4A6A-8126-FBC49CE2E30A}" type="presOf" srcId="{A21B6C80-B195-4278-A91F-0EB76AC2A4E5}" destId="{AA2C6330-80C0-4210-9EF8-2A0F0341FE7E}" srcOrd="0" destOrd="0" presId="urn:microsoft.com/office/officeart/2005/8/layout/chevronAccent+Icon"/>
    <dgm:cxn modelId="{41F17B80-4B88-4B44-8DD4-D9F5EA75EBB9}" srcId="{A21B6C80-B195-4278-A91F-0EB76AC2A4E5}" destId="{C1C51C1B-BE36-4510-A478-A2FF23EDFF79}" srcOrd="3" destOrd="0" parTransId="{86F9BDA5-DDB2-4FD8-A4A7-1763CA1A6E7C}" sibTransId="{7A157988-C30B-4BC2-832B-646EA2DC77CE}"/>
    <dgm:cxn modelId="{5E40E0CA-885C-40F4-AFD4-60D827040D17}" type="presOf" srcId="{1ABE531F-D7A5-4B0E-A355-F453625B9FF2}" destId="{A89D8512-7977-436D-8F9C-133963E1B89E}" srcOrd="0" destOrd="0" presId="urn:microsoft.com/office/officeart/2005/8/layout/chevronAccent+Icon"/>
    <dgm:cxn modelId="{34B89A1B-20C2-4F5A-A35B-565BD0F32A9A}" type="presOf" srcId="{C1C51C1B-BE36-4510-A478-A2FF23EDFF79}" destId="{EEA040D1-9063-4257-B43A-7CB970BE5E31}" srcOrd="0" destOrd="0" presId="urn:microsoft.com/office/officeart/2005/8/layout/chevronAccent+Icon"/>
    <dgm:cxn modelId="{E42ED479-8035-437C-8D9B-236FADF97AB4}" type="presParOf" srcId="{AA2C6330-80C0-4210-9EF8-2A0F0341FE7E}" destId="{4ABDD234-8EF2-4726-868C-54BE2EEFE760}" srcOrd="0" destOrd="0" presId="urn:microsoft.com/office/officeart/2005/8/layout/chevronAccent+Icon"/>
    <dgm:cxn modelId="{9E54BAC2-23D2-4179-97A8-F1D54A3EDFAF}" type="presParOf" srcId="{4ABDD234-8EF2-4726-868C-54BE2EEFE760}" destId="{76258673-8F20-4E33-8E9B-463B03469717}" srcOrd="0" destOrd="0" presId="urn:microsoft.com/office/officeart/2005/8/layout/chevronAccent+Icon"/>
    <dgm:cxn modelId="{C44B79E2-0D1C-4222-BE87-887C123271E2}" type="presParOf" srcId="{4ABDD234-8EF2-4726-868C-54BE2EEFE760}" destId="{0EBA6327-2AA4-47D4-808E-7D0ED9DB00E5}" srcOrd="1" destOrd="0" presId="urn:microsoft.com/office/officeart/2005/8/layout/chevronAccent+Icon"/>
    <dgm:cxn modelId="{7A5ED91C-5139-40A3-BE42-DA889AC22E0D}" type="presParOf" srcId="{AA2C6330-80C0-4210-9EF8-2A0F0341FE7E}" destId="{34CE8483-BAFF-4944-AAB0-BFAA83AC44BF}" srcOrd="1" destOrd="0" presId="urn:microsoft.com/office/officeart/2005/8/layout/chevronAccent+Icon"/>
    <dgm:cxn modelId="{B4721826-E1A2-4024-ADFC-5B2837C43BC2}" type="presParOf" srcId="{AA2C6330-80C0-4210-9EF8-2A0F0341FE7E}" destId="{B78A65C3-CF3E-420A-A689-8B9A8BB92128}" srcOrd="2" destOrd="0" presId="urn:microsoft.com/office/officeart/2005/8/layout/chevronAccent+Icon"/>
    <dgm:cxn modelId="{681E58EA-DF78-4A08-9D86-89CEAE806ADF}" type="presParOf" srcId="{B78A65C3-CF3E-420A-A689-8B9A8BB92128}" destId="{76F186E2-F44E-4227-8D8B-109F778563B5}" srcOrd="0" destOrd="0" presId="urn:microsoft.com/office/officeart/2005/8/layout/chevronAccent+Icon"/>
    <dgm:cxn modelId="{CEA46266-9E2D-427E-924E-5C3F31E4A9F6}" type="presParOf" srcId="{B78A65C3-CF3E-420A-A689-8B9A8BB92128}" destId="{B502AC80-6AD3-406E-9071-5552E233517D}" srcOrd="1" destOrd="0" presId="urn:microsoft.com/office/officeart/2005/8/layout/chevronAccent+Icon"/>
    <dgm:cxn modelId="{9E40775A-7861-4615-A562-346B724E3090}" type="presParOf" srcId="{AA2C6330-80C0-4210-9EF8-2A0F0341FE7E}" destId="{78EC302D-7F78-4302-A9B7-37AF57D7A006}" srcOrd="3" destOrd="0" presId="urn:microsoft.com/office/officeart/2005/8/layout/chevronAccent+Icon"/>
    <dgm:cxn modelId="{E0874E4C-C42A-4C67-B009-535FABC29F76}" type="presParOf" srcId="{AA2C6330-80C0-4210-9EF8-2A0F0341FE7E}" destId="{42F111C4-847A-4A81-98AB-9D240A1B45C2}" srcOrd="4" destOrd="0" presId="urn:microsoft.com/office/officeart/2005/8/layout/chevronAccent+Icon"/>
    <dgm:cxn modelId="{CC3B282B-EA95-42A1-B951-BF3E1D7B4B22}" type="presParOf" srcId="{42F111C4-847A-4A81-98AB-9D240A1B45C2}" destId="{B254F328-61E6-4261-A174-FF325BD0E700}" srcOrd="0" destOrd="0" presId="urn:microsoft.com/office/officeart/2005/8/layout/chevronAccent+Icon"/>
    <dgm:cxn modelId="{ACC413A9-8538-4C4E-8F9E-A22B93ED94C9}" type="presParOf" srcId="{42F111C4-847A-4A81-98AB-9D240A1B45C2}" destId="{A89D8512-7977-436D-8F9C-133963E1B89E}" srcOrd="1" destOrd="0" presId="urn:microsoft.com/office/officeart/2005/8/layout/chevronAccent+Icon"/>
    <dgm:cxn modelId="{85FE466C-ACE5-4351-B7E4-87FAEEB706E5}" type="presParOf" srcId="{AA2C6330-80C0-4210-9EF8-2A0F0341FE7E}" destId="{D6EDE5AC-FDA1-4533-8230-A3F2A8FF14EE}" srcOrd="5" destOrd="0" presId="urn:microsoft.com/office/officeart/2005/8/layout/chevronAccent+Icon"/>
    <dgm:cxn modelId="{BE846247-A9F4-46FD-82A8-6844DE8B2F06}" type="presParOf" srcId="{AA2C6330-80C0-4210-9EF8-2A0F0341FE7E}" destId="{FA732F28-9F9C-4948-8D92-1B01C2FBDDD9}" srcOrd="6" destOrd="0" presId="urn:microsoft.com/office/officeart/2005/8/layout/chevronAccent+Icon"/>
    <dgm:cxn modelId="{C3F79D67-9632-4591-8DB3-6B6FA52FAB96}" type="presParOf" srcId="{FA732F28-9F9C-4948-8D92-1B01C2FBDDD9}" destId="{8A5AE179-20FF-4A12-A164-C0BD6201DA84}" srcOrd="0" destOrd="0" presId="urn:microsoft.com/office/officeart/2005/8/layout/chevronAccent+Icon"/>
    <dgm:cxn modelId="{2A1E2EDC-0C31-4488-A91B-A9409F5E336F}" type="presParOf" srcId="{FA732F28-9F9C-4948-8D92-1B01C2FBDDD9}" destId="{EEA040D1-9063-4257-B43A-7CB970BE5E31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1353C-1C25-4D6D-AEDC-31167FAEEB6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24738-53B0-4CF8-85BD-1E95B2FC070B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/>
            <a:t>Optimal</a:t>
          </a:r>
        </a:p>
        <a:p>
          <a:r>
            <a:rPr lang="en-US" b="1" dirty="0" smtClean="0"/>
            <a:t>Aging</a:t>
          </a:r>
          <a:endParaRPr lang="en-US" b="1" dirty="0"/>
        </a:p>
      </dgm:t>
    </dgm:pt>
    <dgm:pt modelId="{C65BE0D2-2D7A-4B50-8512-D1A7E4639FE2}" type="parTrans" cxnId="{F4DA3CF8-0F90-48D0-8494-E97F9418109D}">
      <dgm:prSet/>
      <dgm:spPr/>
      <dgm:t>
        <a:bodyPr/>
        <a:lstStyle/>
        <a:p>
          <a:endParaRPr lang="en-US"/>
        </a:p>
      </dgm:t>
    </dgm:pt>
    <dgm:pt modelId="{8B4A53B1-4CFF-4B22-A932-F75979E3F560}" type="sibTrans" cxnId="{F4DA3CF8-0F90-48D0-8494-E97F9418109D}">
      <dgm:prSet/>
      <dgm:spPr/>
      <dgm:t>
        <a:bodyPr/>
        <a:lstStyle/>
        <a:p>
          <a:endParaRPr lang="en-US"/>
        </a:p>
      </dgm:t>
    </dgm:pt>
    <dgm:pt modelId="{84B3E79F-FEB4-465C-A22F-C521EE07F1A6}">
      <dgm:prSet phldrT="[Text]" custT="1"/>
      <dgm:spPr/>
      <dgm:t>
        <a:bodyPr/>
        <a:lstStyle/>
        <a:p>
          <a:r>
            <a:rPr lang="en-US" sz="1800" dirty="0" smtClean="0"/>
            <a:t>Physical Health</a:t>
          </a:r>
          <a:endParaRPr lang="en-US" sz="1800" dirty="0"/>
        </a:p>
      </dgm:t>
    </dgm:pt>
    <dgm:pt modelId="{2B6A55F6-9FFF-4BF5-919D-1BFCE051B2FF}" type="parTrans" cxnId="{F898B90E-3F7F-498E-8836-EFD5590CB5A3}">
      <dgm:prSet/>
      <dgm:spPr>
        <a:ln w="158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DCE0B820-A947-4B08-A536-EE6F9F095AA0}" type="sibTrans" cxnId="{F898B90E-3F7F-498E-8836-EFD5590CB5A3}">
      <dgm:prSet/>
      <dgm:spPr/>
      <dgm:t>
        <a:bodyPr/>
        <a:lstStyle/>
        <a:p>
          <a:endParaRPr lang="en-US"/>
        </a:p>
      </dgm:t>
    </dgm:pt>
    <dgm:pt modelId="{8BCE5FD7-A4A8-490E-9752-4E9B114E53EC}">
      <dgm:prSet phldrT="[Text]" custT="1"/>
      <dgm:spPr/>
      <dgm:t>
        <a:bodyPr/>
        <a:lstStyle/>
        <a:p>
          <a:r>
            <a:rPr lang="en-US" sz="1800" dirty="0" smtClean="0"/>
            <a:t>Mental Health</a:t>
          </a:r>
          <a:endParaRPr lang="en-US" sz="1800" dirty="0"/>
        </a:p>
      </dgm:t>
    </dgm:pt>
    <dgm:pt modelId="{B8BE9570-CA87-4C61-BE4E-3FF4CEDDBEE7}" type="parTrans" cxnId="{24757397-81B7-486B-94EE-1D9703C0EB86}">
      <dgm:prSet/>
      <dgm:spPr>
        <a:ln w="158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3DEBCD4D-25F9-481C-BBB1-DA2818C5E737}" type="sibTrans" cxnId="{24757397-81B7-486B-94EE-1D9703C0EB86}">
      <dgm:prSet/>
      <dgm:spPr/>
      <dgm:t>
        <a:bodyPr/>
        <a:lstStyle/>
        <a:p>
          <a:endParaRPr lang="en-US"/>
        </a:p>
      </dgm:t>
    </dgm:pt>
    <dgm:pt modelId="{8CC595A5-EA07-4887-941D-A497EFFE63F0}">
      <dgm:prSet phldrT="[Text]" custT="1"/>
      <dgm:spPr/>
      <dgm:t>
        <a:bodyPr/>
        <a:lstStyle/>
        <a:p>
          <a:r>
            <a:rPr lang="en-US" sz="1800" dirty="0" smtClean="0"/>
            <a:t>Life Satisfaction</a:t>
          </a:r>
          <a:endParaRPr lang="en-US" sz="1800" dirty="0"/>
        </a:p>
      </dgm:t>
    </dgm:pt>
    <dgm:pt modelId="{252BB914-8AA8-409D-A1C8-A77A660CEB27}" type="parTrans" cxnId="{5C853FAB-BC9F-454A-A685-7898B1B3DD34}">
      <dgm:prSet/>
      <dgm:spPr>
        <a:ln w="158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953BA3C-E84F-4A3C-A417-5D0B40A6BD58}" type="sibTrans" cxnId="{5C853FAB-BC9F-454A-A685-7898B1B3DD34}">
      <dgm:prSet/>
      <dgm:spPr/>
      <dgm:t>
        <a:bodyPr/>
        <a:lstStyle/>
        <a:p>
          <a:endParaRPr lang="en-US"/>
        </a:p>
      </dgm:t>
    </dgm:pt>
    <dgm:pt modelId="{0503ACE4-3A9A-4FBD-9807-45189D3B4F85}">
      <dgm:prSet phldrT="[Text]" custT="1"/>
      <dgm:spPr/>
      <dgm:t>
        <a:bodyPr/>
        <a:lstStyle/>
        <a:p>
          <a:r>
            <a:rPr lang="en-US" sz="1800" dirty="0" smtClean="0"/>
            <a:t>Cognition</a:t>
          </a:r>
          <a:endParaRPr lang="en-US" sz="1800" dirty="0"/>
        </a:p>
      </dgm:t>
    </dgm:pt>
    <dgm:pt modelId="{A24B244A-3A12-40D3-8A70-57628F157CFA}" type="parTrans" cxnId="{DAEA93EB-6980-4A89-B5C6-E64C5C44593E}">
      <dgm:prSet/>
      <dgm:spPr>
        <a:ln w="158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141785EF-EF10-4579-A7AD-822CCBFFBA69}" type="sibTrans" cxnId="{DAEA93EB-6980-4A89-B5C6-E64C5C44593E}">
      <dgm:prSet/>
      <dgm:spPr/>
      <dgm:t>
        <a:bodyPr/>
        <a:lstStyle/>
        <a:p>
          <a:endParaRPr lang="en-US"/>
        </a:p>
      </dgm:t>
    </dgm:pt>
    <dgm:pt modelId="{A339CEEF-4BF7-4972-A0C7-BEA11DEBD816}">
      <dgm:prSet phldrT="[Text]" custT="1"/>
      <dgm:spPr/>
      <dgm:t>
        <a:bodyPr/>
        <a:lstStyle/>
        <a:p>
          <a:r>
            <a:rPr lang="en-US" sz="1800" dirty="0" smtClean="0"/>
            <a:t>Health Behaviors</a:t>
          </a:r>
          <a:endParaRPr lang="en-US" sz="1800" dirty="0"/>
        </a:p>
      </dgm:t>
    </dgm:pt>
    <dgm:pt modelId="{C400C077-F52D-47B8-ACF9-76A1DAE0307C}" type="parTrans" cxnId="{6D0DB8CF-A4D1-49A9-9706-D0BE05809F82}">
      <dgm:prSet/>
      <dgm:spPr>
        <a:ln w="158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EA3A483-AE00-48EC-9DEF-4E5FF4C15091}" type="sibTrans" cxnId="{6D0DB8CF-A4D1-49A9-9706-D0BE05809F82}">
      <dgm:prSet/>
      <dgm:spPr/>
      <dgm:t>
        <a:bodyPr/>
        <a:lstStyle/>
        <a:p>
          <a:endParaRPr lang="en-US"/>
        </a:p>
      </dgm:t>
    </dgm:pt>
    <dgm:pt modelId="{9E16440D-46B9-47E3-817E-8F8395F788DA}">
      <dgm:prSet phldrT="[Text]" custT="1"/>
      <dgm:spPr/>
      <dgm:t>
        <a:bodyPr/>
        <a:lstStyle/>
        <a:p>
          <a:r>
            <a:rPr lang="en-US" sz="1800" dirty="0" smtClean="0"/>
            <a:t>Social Contact, Support</a:t>
          </a:r>
          <a:endParaRPr lang="en-US" sz="1800" dirty="0"/>
        </a:p>
      </dgm:t>
    </dgm:pt>
    <dgm:pt modelId="{12A48EA3-FD4A-40E7-A0DC-5D5D4FA4B08A}" type="parTrans" cxnId="{DDFEEDF8-DF6B-4FCE-A8E6-401B00C5C61F}">
      <dgm:prSet/>
      <dgm:spPr>
        <a:ln w="158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DC5E574-B008-4B59-BFB2-33DF70AFF435}" type="sibTrans" cxnId="{DDFEEDF8-DF6B-4FCE-A8E6-401B00C5C61F}">
      <dgm:prSet/>
      <dgm:spPr/>
      <dgm:t>
        <a:bodyPr/>
        <a:lstStyle/>
        <a:p>
          <a:endParaRPr lang="en-US"/>
        </a:p>
      </dgm:t>
    </dgm:pt>
    <dgm:pt modelId="{62FB0395-1C51-45CF-BEE8-44AF4C1FD3FB}" type="pres">
      <dgm:prSet presAssocID="{B591353C-1C25-4D6D-AEDC-31167FAEEB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4C8E38-5877-425B-9C52-5EBE9CB24689}" type="pres">
      <dgm:prSet presAssocID="{78724738-53B0-4CF8-85BD-1E95B2FC070B}" presName="centerShape" presStyleLbl="node0" presStyleIdx="0" presStyleCnt="1"/>
      <dgm:spPr/>
      <dgm:t>
        <a:bodyPr/>
        <a:lstStyle/>
        <a:p>
          <a:endParaRPr lang="en-US"/>
        </a:p>
      </dgm:t>
    </dgm:pt>
    <dgm:pt modelId="{EBCEDE2D-DF88-4A49-87E4-63C6234D1770}" type="pres">
      <dgm:prSet presAssocID="{2B6A55F6-9FFF-4BF5-919D-1BFCE051B2FF}" presName="Name9" presStyleLbl="parChTrans1D2" presStyleIdx="0" presStyleCnt="6"/>
      <dgm:spPr/>
      <dgm:t>
        <a:bodyPr/>
        <a:lstStyle/>
        <a:p>
          <a:endParaRPr lang="en-US"/>
        </a:p>
      </dgm:t>
    </dgm:pt>
    <dgm:pt modelId="{EC3C119A-B29E-43BE-8F31-621FFB53D11B}" type="pres">
      <dgm:prSet presAssocID="{2B6A55F6-9FFF-4BF5-919D-1BFCE051B2FF}" presName="connTx" presStyleLbl="parChTrans1D2" presStyleIdx="0" presStyleCnt="6"/>
      <dgm:spPr/>
      <dgm:t>
        <a:bodyPr/>
        <a:lstStyle/>
        <a:p>
          <a:endParaRPr lang="en-US"/>
        </a:p>
      </dgm:t>
    </dgm:pt>
    <dgm:pt modelId="{977C5DBD-4F1F-418B-86F4-5BE463899105}" type="pres">
      <dgm:prSet presAssocID="{84B3E79F-FEB4-465C-A22F-C521EE07F1A6}" presName="node" presStyleLbl="node1" presStyleIdx="0" presStyleCnt="6" custScaleX="113160" custScaleY="86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E3B53-0BD1-4855-8000-712BC04F15E7}" type="pres">
      <dgm:prSet presAssocID="{C400C077-F52D-47B8-ACF9-76A1DAE0307C}" presName="Name9" presStyleLbl="parChTrans1D2" presStyleIdx="1" presStyleCnt="6"/>
      <dgm:spPr/>
      <dgm:t>
        <a:bodyPr/>
        <a:lstStyle/>
        <a:p>
          <a:endParaRPr lang="en-US"/>
        </a:p>
      </dgm:t>
    </dgm:pt>
    <dgm:pt modelId="{D2978258-307C-4C1E-8D88-4D76A259BD55}" type="pres">
      <dgm:prSet presAssocID="{C400C077-F52D-47B8-ACF9-76A1DAE0307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B8E3AC37-7B35-451F-A86E-E69B1EC01A39}" type="pres">
      <dgm:prSet presAssocID="{A339CEEF-4BF7-4972-A0C7-BEA11DEBD816}" presName="node" presStyleLbl="node1" presStyleIdx="1" presStyleCnt="6" custScaleX="113160" custScaleY="86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85245-DD07-4AEE-BD6E-DF438D5C7009}" type="pres">
      <dgm:prSet presAssocID="{B8BE9570-CA87-4C61-BE4E-3FF4CEDDBEE7}" presName="Name9" presStyleLbl="parChTrans1D2" presStyleIdx="2" presStyleCnt="6"/>
      <dgm:spPr/>
      <dgm:t>
        <a:bodyPr/>
        <a:lstStyle/>
        <a:p>
          <a:endParaRPr lang="en-US"/>
        </a:p>
      </dgm:t>
    </dgm:pt>
    <dgm:pt modelId="{B2E12227-9D52-4779-B084-3F9A922208E9}" type="pres">
      <dgm:prSet presAssocID="{B8BE9570-CA87-4C61-BE4E-3FF4CEDDBEE7}" presName="connTx" presStyleLbl="parChTrans1D2" presStyleIdx="2" presStyleCnt="6"/>
      <dgm:spPr/>
      <dgm:t>
        <a:bodyPr/>
        <a:lstStyle/>
        <a:p>
          <a:endParaRPr lang="en-US"/>
        </a:p>
      </dgm:t>
    </dgm:pt>
    <dgm:pt modelId="{CD03041E-F435-4168-89D2-E2237E90E5C4}" type="pres">
      <dgm:prSet presAssocID="{8BCE5FD7-A4A8-490E-9752-4E9B114E53EC}" presName="node" presStyleLbl="node1" presStyleIdx="2" presStyleCnt="6" custScaleX="113160" custScaleY="86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09629-7A2E-4B2C-9742-13EAF482EE8D}" type="pres">
      <dgm:prSet presAssocID="{252BB914-8AA8-409D-A1C8-A77A660CEB27}" presName="Name9" presStyleLbl="parChTrans1D2" presStyleIdx="3" presStyleCnt="6"/>
      <dgm:spPr/>
      <dgm:t>
        <a:bodyPr/>
        <a:lstStyle/>
        <a:p>
          <a:endParaRPr lang="en-US"/>
        </a:p>
      </dgm:t>
    </dgm:pt>
    <dgm:pt modelId="{F11F5027-7FA6-44EB-B413-4DFBB375E448}" type="pres">
      <dgm:prSet presAssocID="{252BB914-8AA8-409D-A1C8-A77A660CEB27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CFCE4F-E3DA-42BF-8B80-0281EFC39E98}" type="pres">
      <dgm:prSet presAssocID="{8CC595A5-EA07-4887-941D-A497EFFE63F0}" presName="node" presStyleLbl="node1" presStyleIdx="3" presStyleCnt="6" custScaleX="113160" custScaleY="86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0EE79-F9B1-4B20-9D91-B9B43833EEFC}" type="pres">
      <dgm:prSet presAssocID="{A24B244A-3A12-40D3-8A70-57628F157CFA}" presName="Name9" presStyleLbl="parChTrans1D2" presStyleIdx="4" presStyleCnt="6"/>
      <dgm:spPr/>
      <dgm:t>
        <a:bodyPr/>
        <a:lstStyle/>
        <a:p>
          <a:endParaRPr lang="en-US"/>
        </a:p>
      </dgm:t>
    </dgm:pt>
    <dgm:pt modelId="{CBB3D1CF-2B9B-4402-AE17-73CEEF6FA222}" type="pres">
      <dgm:prSet presAssocID="{A24B244A-3A12-40D3-8A70-57628F157CFA}" presName="connTx" presStyleLbl="parChTrans1D2" presStyleIdx="4" presStyleCnt="6"/>
      <dgm:spPr/>
      <dgm:t>
        <a:bodyPr/>
        <a:lstStyle/>
        <a:p>
          <a:endParaRPr lang="en-US"/>
        </a:p>
      </dgm:t>
    </dgm:pt>
    <dgm:pt modelId="{88486F1C-79A4-4387-B2D4-1D2CE553CA0E}" type="pres">
      <dgm:prSet presAssocID="{0503ACE4-3A9A-4FBD-9807-45189D3B4F85}" presName="node" presStyleLbl="node1" presStyleIdx="4" presStyleCnt="6" custScaleX="113160" custScaleY="86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0C725-733D-4E90-A091-DDB91D1C8AD8}" type="pres">
      <dgm:prSet presAssocID="{12A48EA3-FD4A-40E7-A0DC-5D5D4FA4B08A}" presName="Name9" presStyleLbl="parChTrans1D2" presStyleIdx="5" presStyleCnt="6"/>
      <dgm:spPr/>
      <dgm:t>
        <a:bodyPr/>
        <a:lstStyle/>
        <a:p>
          <a:endParaRPr lang="en-US"/>
        </a:p>
      </dgm:t>
    </dgm:pt>
    <dgm:pt modelId="{B7F96DA7-9DD6-4B5D-A8F0-D252FDDD9E17}" type="pres">
      <dgm:prSet presAssocID="{12A48EA3-FD4A-40E7-A0DC-5D5D4FA4B08A}" presName="connTx" presStyleLbl="parChTrans1D2" presStyleIdx="5" presStyleCnt="6"/>
      <dgm:spPr/>
      <dgm:t>
        <a:bodyPr/>
        <a:lstStyle/>
        <a:p>
          <a:endParaRPr lang="en-US"/>
        </a:p>
      </dgm:t>
    </dgm:pt>
    <dgm:pt modelId="{FC1E1983-4C3E-4E82-85C3-F0F017AD3E91}" type="pres">
      <dgm:prSet presAssocID="{9E16440D-46B9-47E3-817E-8F8395F788DA}" presName="node" presStyleLbl="node1" presStyleIdx="5" presStyleCnt="6" custScaleX="113160" custScaleY="86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13596-B699-4828-BACB-11CB952C3BBA}" type="presOf" srcId="{12A48EA3-FD4A-40E7-A0DC-5D5D4FA4B08A}" destId="{9840C725-733D-4E90-A091-DDB91D1C8AD8}" srcOrd="0" destOrd="0" presId="urn:microsoft.com/office/officeart/2005/8/layout/radial1"/>
    <dgm:cxn modelId="{B208D231-575A-46CB-87F0-0B1357177916}" type="presOf" srcId="{B8BE9570-CA87-4C61-BE4E-3FF4CEDDBEE7}" destId="{47385245-DD07-4AEE-BD6E-DF438D5C7009}" srcOrd="0" destOrd="0" presId="urn:microsoft.com/office/officeart/2005/8/layout/radial1"/>
    <dgm:cxn modelId="{55563F4C-47A0-4984-990F-BEBA70543FC9}" type="presOf" srcId="{8CC595A5-EA07-4887-941D-A497EFFE63F0}" destId="{9BCFCE4F-E3DA-42BF-8B80-0281EFC39E98}" srcOrd="0" destOrd="0" presId="urn:microsoft.com/office/officeart/2005/8/layout/radial1"/>
    <dgm:cxn modelId="{0C92F505-BE42-4259-8934-4138A08D99BE}" type="presOf" srcId="{0503ACE4-3A9A-4FBD-9807-45189D3B4F85}" destId="{88486F1C-79A4-4387-B2D4-1D2CE553CA0E}" srcOrd="0" destOrd="0" presId="urn:microsoft.com/office/officeart/2005/8/layout/radial1"/>
    <dgm:cxn modelId="{522C466C-C0D7-4C9F-9E8E-061ADA325BA5}" type="presOf" srcId="{84B3E79F-FEB4-465C-A22F-C521EE07F1A6}" destId="{977C5DBD-4F1F-418B-86F4-5BE463899105}" srcOrd="0" destOrd="0" presId="urn:microsoft.com/office/officeart/2005/8/layout/radial1"/>
    <dgm:cxn modelId="{313E3A88-40E7-49BE-840D-7038C8A2AF3C}" type="presOf" srcId="{A339CEEF-4BF7-4972-A0C7-BEA11DEBD816}" destId="{B8E3AC37-7B35-451F-A86E-E69B1EC01A39}" srcOrd="0" destOrd="0" presId="urn:microsoft.com/office/officeart/2005/8/layout/radial1"/>
    <dgm:cxn modelId="{DD591E66-F835-4DD4-890D-B028AD5295C3}" type="presOf" srcId="{2B6A55F6-9FFF-4BF5-919D-1BFCE051B2FF}" destId="{EBCEDE2D-DF88-4A49-87E4-63C6234D1770}" srcOrd="0" destOrd="0" presId="urn:microsoft.com/office/officeart/2005/8/layout/radial1"/>
    <dgm:cxn modelId="{88B44049-240D-4BB8-B46C-8A1447A8A8E1}" type="presOf" srcId="{252BB914-8AA8-409D-A1C8-A77A660CEB27}" destId="{F11F5027-7FA6-44EB-B413-4DFBB375E448}" srcOrd="1" destOrd="0" presId="urn:microsoft.com/office/officeart/2005/8/layout/radial1"/>
    <dgm:cxn modelId="{1087BCE5-EFED-4086-9C09-49649A1887F6}" type="presOf" srcId="{252BB914-8AA8-409D-A1C8-A77A660CEB27}" destId="{C2A09629-7A2E-4B2C-9742-13EAF482EE8D}" srcOrd="0" destOrd="0" presId="urn:microsoft.com/office/officeart/2005/8/layout/radial1"/>
    <dgm:cxn modelId="{6D0DB8CF-A4D1-49A9-9706-D0BE05809F82}" srcId="{78724738-53B0-4CF8-85BD-1E95B2FC070B}" destId="{A339CEEF-4BF7-4972-A0C7-BEA11DEBD816}" srcOrd="1" destOrd="0" parTransId="{C400C077-F52D-47B8-ACF9-76A1DAE0307C}" sibTransId="{AEA3A483-AE00-48EC-9DEF-4E5FF4C15091}"/>
    <dgm:cxn modelId="{3BAAF7D1-1C9D-437A-B36B-C599470A9D5E}" type="presOf" srcId="{2B6A55F6-9FFF-4BF5-919D-1BFCE051B2FF}" destId="{EC3C119A-B29E-43BE-8F31-621FFB53D11B}" srcOrd="1" destOrd="0" presId="urn:microsoft.com/office/officeart/2005/8/layout/radial1"/>
    <dgm:cxn modelId="{DDFEEDF8-DF6B-4FCE-A8E6-401B00C5C61F}" srcId="{78724738-53B0-4CF8-85BD-1E95B2FC070B}" destId="{9E16440D-46B9-47E3-817E-8F8395F788DA}" srcOrd="5" destOrd="0" parTransId="{12A48EA3-FD4A-40E7-A0DC-5D5D4FA4B08A}" sibTransId="{8DC5E574-B008-4B59-BFB2-33DF70AFF435}"/>
    <dgm:cxn modelId="{5C853FAB-BC9F-454A-A685-7898B1B3DD34}" srcId="{78724738-53B0-4CF8-85BD-1E95B2FC070B}" destId="{8CC595A5-EA07-4887-941D-A497EFFE63F0}" srcOrd="3" destOrd="0" parTransId="{252BB914-8AA8-409D-A1C8-A77A660CEB27}" sibTransId="{7953BA3C-E84F-4A3C-A417-5D0B40A6BD58}"/>
    <dgm:cxn modelId="{24757397-81B7-486B-94EE-1D9703C0EB86}" srcId="{78724738-53B0-4CF8-85BD-1E95B2FC070B}" destId="{8BCE5FD7-A4A8-490E-9752-4E9B114E53EC}" srcOrd="2" destOrd="0" parTransId="{B8BE9570-CA87-4C61-BE4E-3FF4CEDDBEE7}" sibTransId="{3DEBCD4D-25F9-481C-BBB1-DA2818C5E737}"/>
    <dgm:cxn modelId="{A32C9C7B-2AA8-4776-A75A-A881430BE752}" type="presOf" srcId="{12A48EA3-FD4A-40E7-A0DC-5D5D4FA4B08A}" destId="{B7F96DA7-9DD6-4B5D-A8F0-D252FDDD9E17}" srcOrd="1" destOrd="0" presId="urn:microsoft.com/office/officeart/2005/8/layout/radial1"/>
    <dgm:cxn modelId="{2021E1F8-AFDC-4CDC-AAAC-F647484DF83F}" type="presOf" srcId="{9E16440D-46B9-47E3-817E-8F8395F788DA}" destId="{FC1E1983-4C3E-4E82-85C3-F0F017AD3E91}" srcOrd="0" destOrd="0" presId="urn:microsoft.com/office/officeart/2005/8/layout/radial1"/>
    <dgm:cxn modelId="{08049642-8EF0-47EC-86BB-C522CA3D4CD5}" type="presOf" srcId="{C400C077-F52D-47B8-ACF9-76A1DAE0307C}" destId="{D2978258-307C-4C1E-8D88-4D76A259BD55}" srcOrd="1" destOrd="0" presId="urn:microsoft.com/office/officeart/2005/8/layout/radial1"/>
    <dgm:cxn modelId="{F9CE6F4D-3473-4D4F-A91D-67F781DF4B64}" type="presOf" srcId="{A24B244A-3A12-40D3-8A70-57628F157CFA}" destId="{CBB3D1CF-2B9B-4402-AE17-73CEEF6FA222}" srcOrd="1" destOrd="0" presId="urn:microsoft.com/office/officeart/2005/8/layout/radial1"/>
    <dgm:cxn modelId="{1433928E-3A2E-4BE2-BD7F-A055D38F3DAF}" type="presOf" srcId="{8BCE5FD7-A4A8-490E-9752-4E9B114E53EC}" destId="{CD03041E-F435-4168-89D2-E2237E90E5C4}" srcOrd="0" destOrd="0" presId="urn:microsoft.com/office/officeart/2005/8/layout/radial1"/>
    <dgm:cxn modelId="{FCCF47F1-81F6-49EA-BE0A-A5888DAC31A2}" type="presOf" srcId="{C400C077-F52D-47B8-ACF9-76A1DAE0307C}" destId="{BAEE3B53-0BD1-4855-8000-712BC04F15E7}" srcOrd="0" destOrd="0" presId="urn:microsoft.com/office/officeart/2005/8/layout/radial1"/>
    <dgm:cxn modelId="{F898B90E-3F7F-498E-8836-EFD5590CB5A3}" srcId="{78724738-53B0-4CF8-85BD-1E95B2FC070B}" destId="{84B3E79F-FEB4-465C-A22F-C521EE07F1A6}" srcOrd="0" destOrd="0" parTransId="{2B6A55F6-9FFF-4BF5-919D-1BFCE051B2FF}" sibTransId="{DCE0B820-A947-4B08-A536-EE6F9F095AA0}"/>
    <dgm:cxn modelId="{DAEA93EB-6980-4A89-B5C6-E64C5C44593E}" srcId="{78724738-53B0-4CF8-85BD-1E95B2FC070B}" destId="{0503ACE4-3A9A-4FBD-9807-45189D3B4F85}" srcOrd="4" destOrd="0" parTransId="{A24B244A-3A12-40D3-8A70-57628F157CFA}" sibTransId="{141785EF-EF10-4579-A7AD-822CCBFFBA69}"/>
    <dgm:cxn modelId="{CE3D133B-D570-4F4D-A796-9FA7C1F31177}" type="presOf" srcId="{B591353C-1C25-4D6D-AEDC-31167FAEEB6F}" destId="{62FB0395-1C51-45CF-BEE8-44AF4C1FD3FB}" srcOrd="0" destOrd="0" presId="urn:microsoft.com/office/officeart/2005/8/layout/radial1"/>
    <dgm:cxn modelId="{F4DA3CF8-0F90-48D0-8494-E97F9418109D}" srcId="{B591353C-1C25-4D6D-AEDC-31167FAEEB6F}" destId="{78724738-53B0-4CF8-85BD-1E95B2FC070B}" srcOrd="0" destOrd="0" parTransId="{C65BE0D2-2D7A-4B50-8512-D1A7E4639FE2}" sibTransId="{8B4A53B1-4CFF-4B22-A932-F75979E3F560}"/>
    <dgm:cxn modelId="{F23E7B7A-507B-4B77-B9B7-575F025FE144}" type="presOf" srcId="{A24B244A-3A12-40D3-8A70-57628F157CFA}" destId="{8330EE79-F9B1-4B20-9D91-B9B43833EEFC}" srcOrd="0" destOrd="0" presId="urn:microsoft.com/office/officeart/2005/8/layout/radial1"/>
    <dgm:cxn modelId="{FCD80A32-5BD4-45FA-BE98-B15028AD3593}" type="presOf" srcId="{78724738-53B0-4CF8-85BD-1E95B2FC070B}" destId="{9A4C8E38-5877-425B-9C52-5EBE9CB24689}" srcOrd="0" destOrd="0" presId="urn:microsoft.com/office/officeart/2005/8/layout/radial1"/>
    <dgm:cxn modelId="{1C658CE2-9D07-4EC3-B7F6-4FFE1B04E2B0}" type="presOf" srcId="{B8BE9570-CA87-4C61-BE4E-3FF4CEDDBEE7}" destId="{B2E12227-9D52-4779-B084-3F9A922208E9}" srcOrd="1" destOrd="0" presId="urn:microsoft.com/office/officeart/2005/8/layout/radial1"/>
    <dgm:cxn modelId="{4F649F58-6774-41FF-A7E3-F1499837EA19}" type="presParOf" srcId="{62FB0395-1C51-45CF-BEE8-44AF4C1FD3FB}" destId="{9A4C8E38-5877-425B-9C52-5EBE9CB24689}" srcOrd="0" destOrd="0" presId="urn:microsoft.com/office/officeart/2005/8/layout/radial1"/>
    <dgm:cxn modelId="{31C51E2E-81AA-4900-AC57-72F5C2E7116E}" type="presParOf" srcId="{62FB0395-1C51-45CF-BEE8-44AF4C1FD3FB}" destId="{EBCEDE2D-DF88-4A49-87E4-63C6234D1770}" srcOrd="1" destOrd="0" presId="urn:microsoft.com/office/officeart/2005/8/layout/radial1"/>
    <dgm:cxn modelId="{2364FBF5-7BEC-4898-9047-7D3B3B3D8544}" type="presParOf" srcId="{EBCEDE2D-DF88-4A49-87E4-63C6234D1770}" destId="{EC3C119A-B29E-43BE-8F31-621FFB53D11B}" srcOrd="0" destOrd="0" presId="urn:microsoft.com/office/officeart/2005/8/layout/radial1"/>
    <dgm:cxn modelId="{06675DBF-8BCA-42E1-B9EA-A8D8B4B5F94B}" type="presParOf" srcId="{62FB0395-1C51-45CF-BEE8-44AF4C1FD3FB}" destId="{977C5DBD-4F1F-418B-86F4-5BE463899105}" srcOrd="2" destOrd="0" presId="urn:microsoft.com/office/officeart/2005/8/layout/radial1"/>
    <dgm:cxn modelId="{16A23704-4349-4BCF-AA54-1003A27F2F15}" type="presParOf" srcId="{62FB0395-1C51-45CF-BEE8-44AF4C1FD3FB}" destId="{BAEE3B53-0BD1-4855-8000-712BC04F15E7}" srcOrd="3" destOrd="0" presId="urn:microsoft.com/office/officeart/2005/8/layout/radial1"/>
    <dgm:cxn modelId="{55D37C15-E1A4-4D00-A257-77E4F9451A5A}" type="presParOf" srcId="{BAEE3B53-0BD1-4855-8000-712BC04F15E7}" destId="{D2978258-307C-4C1E-8D88-4D76A259BD55}" srcOrd="0" destOrd="0" presId="urn:microsoft.com/office/officeart/2005/8/layout/radial1"/>
    <dgm:cxn modelId="{285805DC-6B7E-4FC8-A407-4397C8371CEE}" type="presParOf" srcId="{62FB0395-1C51-45CF-BEE8-44AF4C1FD3FB}" destId="{B8E3AC37-7B35-451F-A86E-E69B1EC01A39}" srcOrd="4" destOrd="0" presId="urn:microsoft.com/office/officeart/2005/8/layout/radial1"/>
    <dgm:cxn modelId="{43595EC5-51C6-4A9A-97E7-C6A3BCD10214}" type="presParOf" srcId="{62FB0395-1C51-45CF-BEE8-44AF4C1FD3FB}" destId="{47385245-DD07-4AEE-BD6E-DF438D5C7009}" srcOrd="5" destOrd="0" presId="urn:microsoft.com/office/officeart/2005/8/layout/radial1"/>
    <dgm:cxn modelId="{09299F93-6F77-45E2-9EF0-F6A66FBD67BA}" type="presParOf" srcId="{47385245-DD07-4AEE-BD6E-DF438D5C7009}" destId="{B2E12227-9D52-4779-B084-3F9A922208E9}" srcOrd="0" destOrd="0" presId="urn:microsoft.com/office/officeart/2005/8/layout/radial1"/>
    <dgm:cxn modelId="{441C9938-F279-4919-BCE9-5B2963BB7DBD}" type="presParOf" srcId="{62FB0395-1C51-45CF-BEE8-44AF4C1FD3FB}" destId="{CD03041E-F435-4168-89D2-E2237E90E5C4}" srcOrd="6" destOrd="0" presId="urn:microsoft.com/office/officeart/2005/8/layout/radial1"/>
    <dgm:cxn modelId="{4692B822-7DCA-478D-A18C-642F30A44821}" type="presParOf" srcId="{62FB0395-1C51-45CF-BEE8-44AF4C1FD3FB}" destId="{C2A09629-7A2E-4B2C-9742-13EAF482EE8D}" srcOrd="7" destOrd="0" presId="urn:microsoft.com/office/officeart/2005/8/layout/radial1"/>
    <dgm:cxn modelId="{7E359C28-A4CD-45B1-8DC0-59A3CE52E596}" type="presParOf" srcId="{C2A09629-7A2E-4B2C-9742-13EAF482EE8D}" destId="{F11F5027-7FA6-44EB-B413-4DFBB375E448}" srcOrd="0" destOrd="0" presId="urn:microsoft.com/office/officeart/2005/8/layout/radial1"/>
    <dgm:cxn modelId="{86B83FB1-58FF-4DB6-9E13-DAC97951DEC6}" type="presParOf" srcId="{62FB0395-1C51-45CF-BEE8-44AF4C1FD3FB}" destId="{9BCFCE4F-E3DA-42BF-8B80-0281EFC39E98}" srcOrd="8" destOrd="0" presId="urn:microsoft.com/office/officeart/2005/8/layout/radial1"/>
    <dgm:cxn modelId="{BF168644-639F-4ED2-B519-E307347288CF}" type="presParOf" srcId="{62FB0395-1C51-45CF-BEE8-44AF4C1FD3FB}" destId="{8330EE79-F9B1-4B20-9D91-B9B43833EEFC}" srcOrd="9" destOrd="0" presId="urn:microsoft.com/office/officeart/2005/8/layout/radial1"/>
    <dgm:cxn modelId="{64FEC857-9576-4F2F-8237-5C544FA6CBFE}" type="presParOf" srcId="{8330EE79-F9B1-4B20-9D91-B9B43833EEFC}" destId="{CBB3D1CF-2B9B-4402-AE17-73CEEF6FA222}" srcOrd="0" destOrd="0" presId="urn:microsoft.com/office/officeart/2005/8/layout/radial1"/>
    <dgm:cxn modelId="{E24D567A-CB81-42CA-95B3-2549DD9E7131}" type="presParOf" srcId="{62FB0395-1C51-45CF-BEE8-44AF4C1FD3FB}" destId="{88486F1C-79A4-4387-B2D4-1D2CE553CA0E}" srcOrd="10" destOrd="0" presId="urn:microsoft.com/office/officeart/2005/8/layout/radial1"/>
    <dgm:cxn modelId="{19A8238A-0C1F-47F4-ADC2-70179DC2C938}" type="presParOf" srcId="{62FB0395-1C51-45CF-BEE8-44AF4C1FD3FB}" destId="{9840C725-733D-4E90-A091-DDB91D1C8AD8}" srcOrd="11" destOrd="0" presId="urn:microsoft.com/office/officeart/2005/8/layout/radial1"/>
    <dgm:cxn modelId="{A5FE027A-3737-4641-B252-057594581A3C}" type="presParOf" srcId="{9840C725-733D-4E90-A091-DDB91D1C8AD8}" destId="{B7F96DA7-9DD6-4B5D-A8F0-D252FDDD9E17}" srcOrd="0" destOrd="0" presId="urn:microsoft.com/office/officeart/2005/8/layout/radial1"/>
    <dgm:cxn modelId="{D222A0DE-8422-476D-8DAF-027722D652E9}" type="presParOf" srcId="{62FB0395-1C51-45CF-BEE8-44AF4C1FD3FB}" destId="{FC1E1983-4C3E-4E82-85C3-F0F017AD3E9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E517E-2A5E-4F56-B7B3-1A221B20D818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03455-82B2-4E5E-B57C-31CE54815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1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97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16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12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13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00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20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34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13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24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44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1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29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15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79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69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04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04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61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43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479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9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5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EE80F48-4969-4CE8-802E-59C12C2233A3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9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6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399" cy="2585283"/>
          </a:xfrm>
          <a:prstGeom prst="rect">
            <a:avLst/>
          </a:prstGeom>
        </p:spPr>
        <p:txBody>
          <a:bodyPr lIns="91420" tIns="91420" rIns="91420" bIns="91420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47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3455-82B2-4E5E-B57C-31CE5481526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3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0A7-51D9-4EC9-A7F7-E3AD2570CB3F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B9A30A7-51D9-4EC9-A7F7-E3AD2570CB3F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2AA7BCA-9146-42AD-AFEE-FDBEF4ADC11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a.gov/AoARoot/AoA_Programs/HPW/Behavioral/docs/Iowa.pdf" TargetMode="External"/><Relationship Id="rId7" Type="http://schemas.openxmlformats.org/officeDocument/2006/relationships/hyperlink" Target="http://www.gallup.com/poll/168707/average-retirement-age-rises.asp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olunteeringinamerica.gov/IA" TargetMode="External"/><Relationship Id="rId5" Type="http://schemas.openxmlformats.org/officeDocument/2006/relationships/hyperlink" Target="http://www.bls.gov/emp/ep_table_103.htm" TargetMode="External"/><Relationship Id="rId4" Type="http://schemas.openxmlformats.org/officeDocument/2006/relationships/hyperlink" Target="http://www.aoa.gov/AoARoot/Aging_Statistics/Census_Population/census2010/Index.aspx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kff.org/other/state-indicator/number-of-nursing-facility-residents/" TargetMode="External"/><Relationship Id="rId2" Type="http://schemas.openxmlformats.org/officeDocument/2006/relationships/hyperlink" Target="http://harvestpublicmedia.org/article/retirement-not-farm-farmers-working-la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asureofamerica.org/maps/" TargetMode="External"/><Relationship Id="rId5" Type="http://schemas.openxmlformats.org/officeDocument/2006/relationships/hyperlink" Target="http://www.extension.iastate.edu/humansciences/midlife-and-beyond" TargetMode="External"/><Relationship Id="rId4" Type="http://schemas.openxmlformats.org/officeDocument/2006/relationships/hyperlink" Target="http://www.iowacaregivers.org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wadatacenter.org/Publications/dis13.pdf" TargetMode="External"/><Relationship Id="rId2" Type="http://schemas.openxmlformats.org/officeDocument/2006/relationships/hyperlink" Target="http://www.raconline.org/racmaps/mapfiles/elderly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mericashealthrankings.org/IA/food_insecurity_sr/2013" TargetMode="External"/><Relationship Id="rId4" Type="http://schemas.openxmlformats.org/officeDocument/2006/relationships/hyperlink" Target="http://www.iowadatacenter.org/Publications/olderIowans2011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229600" cy="1927225"/>
          </a:xfrm>
        </p:spPr>
        <p:txBody>
          <a:bodyPr/>
          <a:lstStyle/>
          <a:p>
            <a:r>
              <a:rPr lang="en-US" sz="4800" dirty="0"/>
              <a:t>Aging in </a:t>
            </a:r>
            <a:r>
              <a:rPr lang="en-US" sz="4800" dirty="0" smtClean="0"/>
              <a:t>Iowa: implications for policy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391400" cy="2209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3400" dirty="0"/>
              <a:t>Jennifer </a:t>
            </a:r>
            <a:r>
              <a:rPr lang="en-US" sz="3400" dirty="0" smtClean="0"/>
              <a:t>Margrett and Nichole Seedorf</a:t>
            </a:r>
          </a:p>
          <a:p>
            <a:pPr>
              <a:lnSpc>
                <a:spcPct val="80000"/>
              </a:lnSpc>
              <a:defRPr/>
            </a:pPr>
            <a:endParaRPr lang="en-US" sz="3400" dirty="0"/>
          </a:p>
          <a:p>
            <a:pPr>
              <a:lnSpc>
                <a:spcPct val="80000"/>
              </a:lnSpc>
              <a:defRPr/>
            </a:pPr>
            <a:r>
              <a:rPr lang="en-US" sz="3400" dirty="0" smtClean="0"/>
              <a:t>Gerontology Program</a:t>
            </a:r>
            <a:endParaRPr lang="en-US" sz="3400" dirty="0"/>
          </a:p>
          <a:p>
            <a:pPr>
              <a:lnSpc>
                <a:spcPct val="80000"/>
              </a:lnSpc>
              <a:defRPr/>
            </a:pPr>
            <a:r>
              <a:rPr lang="en-US" sz="3400" dirty="0"/>
              <a:t>Iowa State University</a:t>
            </a:r>
          </a:p>
          <a:p>
            <a:pPr>
              <a:lnSpc>
                <a:spcPct val="80000"/>
              </a:lnSpc>
              <a:defRPr/>
            </a:pPr>
            <a:r>
              <a:rPr lang="en-US" sz="3400" dirty="0" smtClean="0"/>
              <a:t>E-mail: </a:t>
            </a:r>
            <a:r>
              <a:rPr lang="en-US" sz="3400" dirty="0"/>
              <a:t>margrett@iastate.edu</a:t>
            </a:r>
          </a:p>
          <a:p>
            <a:pPr>
              <a:lnSpc>
                <a:spcPct val="80000"/>
              </a:lnSpc>
              <a:defRPr/>
            </a:pPr>
            <a:r>
              <a:rPr lang="en-US" sz="3400" dirty="0"/>
              <a:t>Phone: (515) 294-3028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219200"/>
            <a:ext cx="8001000" cy="464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8" y="1752599"/>
            <a:ext cx="3594102" cy="3594102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9" y="1752600"/>
            <a:ext cx="3594101" cy="359410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within the Aging Population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853696"/>
              </p:ext>
            </p:extLst>
          </p:nvPr>
        </p:nvGraphicFramePr>
        <p:xfrm>
          <a:off x="0" y="1066800"/>
          <a:ext cx="9144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4614208"/>
            <a:ext cx="49920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Age span: 60-100+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Cohort/generation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    (e.g., Baby Boomers 1946-1964)</a:t>
            </a:r>
          </a:p>
          <a:p>
            <a:r>
              <a:rPr lang="en-US" sz="2400" dirty="0">
                <a:solidFill>
                  <a:schemeClr val="tx2"/>
                </a:solidFill>
              </a:rPr>
              <a:t>Sexual </a:t>
            </a:r>
            <a:r>
              <a:rPr lang="en-US" sz="2400" dirty="0" smtClean="0">
                <a:solidFill>
                  <a:schemeClr val="tx2"/>
                </a:solidFill>
              </a:rPr>
              <a:t>orientation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4614208"/>
            <a:ext cx="36046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Resources</a:t>
            </a:r>
          </a:p>
          <a:p>
            <a:r>
              <a:rPr lang="en-US" sz="2400" dirty="0">
                <a:solidFill>
                  <a:schemeClr val="tx2"/>
                </a:solidFill>
              </a:rPr>
              <a:t>Functional ability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Technology, social media</a:t>
            </a:r>
          </a:p>
          <a:p>
            <a:r>
              <a:rPr lang="en-US" sz="2400" dirty="0">
                <a:solidFill>
                  <a:schemeClr val="tx2"/>
                </a:solidFill>
              </a:rPr>
              <a:t>Motivation/preferences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8861" y="3335193"/>
            <a:ext cx="81534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The group of persons labeled “older adults” is very diverse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--Increasing </a:t>
            </a:r>
            <a:r>
              <a:rPr lang="en-US" sz="2400" dirty="0"/>
              <a:t>number of men, individuals with </a:t>
            </a:r>
            <a:r>
              <a:rPr lang="en-US" sz="2400" dirty="0" smtClean="0"/>
              <a:t> 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 </a:t>
            </a:r>
            <a:r>
              <a:rPr lang="en-US" sz="2400" dirty="0" smtClean="0"/>
              <a:t> disabilities</a:t>
            </a:r>
            <a:r>
              <a:rPr lang="en-US" sz="2400" dirty="0"/>
              <a:t>, </a:t>
            </a:r>
            <a:r>
              <a:rPr lang="en-US" sz="2400" dirty="0" smtClean="0"/>
              <a:t>and language </a:t>
            </a:r>
            <a:r>
              <a:rPr lang="en-US" sz="2400" dirty="0"/>
              <a:t>and cultural diversity</a:t>
            </a:r>
          </a:p>
        </p:txBody>
      </p:sp>
    </p:spTree>
    <p:extLst>
      <p:ext uri="{BB962C8B-B14F-4D97-AF65-F5344CB8AC3E}">
        <p14:creationId xmlns:p14="http://schemas.microsoft.com/office/powerpoint/2010/main" val="1641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hape 69"/>
          <p:cNvCxnSpPr/>
          <p:nvPr/>
        </p:nvCxnSpPr>
        <p:spPr>
          <a:xfrm rot="10800000" flipH="1">
            <a:off x="6354312" y="2449150"/>
            <a:ext cx="974700" cy="593099"/>
          </a:xfrm>
          <a:prstGeom prst="straightConnector1">
            <a:avLst/>
          </a:prstGeom>
          <a:noFill/>
        </p:spPr>
      </p:cxnSp>
      <p:cxnSp>
        <p:nvCxnSpPr>
          <p:cNvPr id="70" name="Shape 70"/>
          <p:cNvCxnSpPr/>
          <p:nvPr/>
        </p:nvCxnSpPr>
        <p:spPr>
          <a:xfrm rot="10800000">
            <a:off x="4455936" y="2164692"/>
            <a:ext cx="18600" cy="772800"/>
          </a:xfrm>
          <a:prstGeom prst="straightConnector1">
            <a:avLst/>
          </a:prstGeom>
          <a:noFill/>
        </p:spPr>
      </p:cxnSp>
      <p:cxnSp>
        <p:nvCxnSpPr>
          <p:cNvPr id="71" name="Shape 71"/>
          <p:cNvCxnSpPr/>
          <p:nvPr/>
        </p:nvCxnSpPr>
        <p:spPr>
          <a:xfrm flipH="1">
            <a:off x="1855800" y="4547133"/>
            <a:ext cx="908699" cy="690599"/>
          </a:xfrm>
          <a:prstGeom prst="straightConnector1">
            <a:avLst/>
          </a:prstGeom>
          <a:noFill/>
        </p:spPr>
      </p:cxnSp>
      <p:cxnSp>
        <p:nvCxnSpPr>
          <p:cNvPr id="73" name="Shape 73"/>
          <p:cNvCxnSpPr/>
          <p:nvPr/>
        </p:nvCxnSpPr>
        <p:spPr>
          <a:xfrm>
            <a:off x="4455786" y="4596633"/>
            <a:ext cx="18900" cy="817799"/>
          </a:xfrm>
          <a:prstGeom prst="straightConnector1">
            <a:avLst/>
          </a:prstGeom>
          <a:noFill/>
        </p:spPr>
      </p:cxnSp>
      <p:cxnSp>
        <p:nvCxnSpPr>
          <p:cNvPr id="74" name="Shape 74"/>
          <p:cNvCxnSpPr/>
          <p:nvPr/>
        </p:nvCxnSpPr>
        <p:spPr>
          <a:xfrm>
            <a:off x="6236250" y="4521750"/>
            <a:ext cx="753599" cy="584100"/>
          </a:xfrm>
          <a:prstGeom prst="straightConnector1">
            <a:avLst/>
          </a:prstGeom>
          <a:noFill/>
        </p:spPr>
      </p:cxnSp>
      <p:sp>
        <p:nvSpPr>
          <p:cNvPr id="76" name="Shape 76"/>
          <p:cNvSpPr/>
          <p:nvPr/>
        </p:nvSpPr>
        <p:spPr>
          <a:xfrm rot="-1864">
            <a:off x="6010324" y="983124"/>
            <a:ext cx="3318600" cy="4575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  <p:sp>
        <p:nvSpPr>
          <p:cNvPr id="77" name="Shape 77"/>
          <p:cNvSpPr/>
          <p:nvPr/>
        </p:nvSpPr>
        <p:spPr>
          <a:xfrm>
            <a:off x="1104200" y="2085100"/>
            <a:ext cx="2734200" cy="4572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  <p:cxnSp>
        <p:nvCxnSpPr>
          <p:cNvPr id="81" name="Shape 81"/>
          <p:cNvCxnSpPr/>
          <p:nvPr/>
        </p:nvCxnSpPr>
        <p:spPr>
          <a:xfrm rot="10800000">
            <a:off x="1532550" y="2542300"/>
            <a:ext cx="993299" cy="563999"/>
          </a:xfrm>
          <a:prstGeom prst="straightConnector1">
            <a:avLst/>
          </a:prstGeom>
          <a:noFill/>
        </p:spPr>
      </p:cxn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564806708"/>
              </p:ext>
            </p:extLst>
          </p:nvPr>
        </p:nvGraphicFramePr>
        <p:xfrm>
          <a:off x="228600" y="533400"/>
          <a:ext cx="8077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-36022" y="6273225"/>
            <a:ext cx="9180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1400" dirty="0" smtClean="0"/>
              <a:t>Modified from Parslow</a:t>
            </a:r>
            <a:r>
              <a:rPr lang="en" sz="1400" dirty="0"/>
              <a:t>, R. A., Lewis, V. J., &amp; Nay, R. (2011). Successful aging: Development and testing of a multidimensional model using data from a large sample of older Australians. </a:t>
            </a:r>
            <a:r>
              <a:rPr lang="en" sz="1400" i="1" dirty="0"/>
              <a:t>JAGS, 59, </a:t>
            </a:r>
            <a:r>
              <a:rPr lang="en" sz="1400" dirty="0"/>
              <a:t>2077-2083.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294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" y="6096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Ripple Effect of Aging: Bioecological Lens</a:t>
            </a:r>
            <a:endParaRPr lang="en-US" dirty="0"/>
          </a:p>
        </p:txBody>
      </p:sp>
      <p:pic>
        <p:nvPicPr>
          <p:cNvPr id="18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58355"/>
            <a:ext cx="999744" cy="14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3124200" y="3810000"/>
            <a:ext cx="3276600" cy="2438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076018" y="3124200"/>
            <a:ext cx="3629582" cy="3276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895600" y="2362200"/>
            <a:ext cx="4620182" cy="4038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29200" y="4267200"/>
            <a:ext cx="1295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Family</a:t>
            </a:r>
          </a:p>
          <a:p>
            <a:r>
              <a:rPr lang="en-US" sz="2400" b="1" dirty="0" smtClean="0"/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8600" y="3124200"/>
            <a:ext cx="1915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Community</a:t>
            </a:r>
          </a:p>
          <a:p>
            <a:r>
              <a:rPr lang="en-US" sz="2400" b="1" dirty="0" smtClean="0"/>
              <a:t>Partners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70985" y="2590800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Society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489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Relevance to iowa  and our communities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/>
          <a:lstStyle/>
          <a:p>
            <a:r>
              <a:rPr lang="en-US" dirty="0" smtClean="0"/>
              <a:t>Iowa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144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Iowa is one of the oldest states, particularly among older age groups (Administration on Aging, 2014)</a:t>
            </a:r>
          </a:p>
          <a:p>
            <a:pPr lvl="1"/>
            <a:r>
              <a:rPr lang="en-US" b="1" dirty="0" smtClean="0"/>
              <a:t>60+: 7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(Florida, West Virginia, Maine, Pennsylvania, Montana, Vermont)</a:t>
            </a:r>
          </a:p>
          <a:p>
            <a:pPr lvl="1"/>
            <a:r>
              <a:rPr lang="en-US" b="1" dirty="0" smtClean="0"/>
              <a:t>65</a:t>
            </a:r>
            <a:r>
              <a:rPr lang="en-US" b="1" dirty="0"/>
              <a:t>+: </a:t>
            </a:r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(Florida</a:t>
            </a:r>
            <a:r>
              <a:rPr lang="en-US" dirty="0"/>
              <a:t>, West Virginia</a:t>
            </a:r>
            <a:r>
              <a:rPr lang="en-US" dirty="0" smtClean="0"/>
              <a:t>, Maine, Montana)</a:t>
            </a:r>
            <a:endParaRPr lang="en-US" b="1" dirty="0" smtClean="0"/>
          </a:p>
          <a:p>
            <a:pPr lvl="1"/>
            <a:r>
              <a:rPr lang="en-US" b="1" dirty="0" smtClean="0"/>
              <a:t>75+: 4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(Florida, Pennsylvania, North Dakota)	</a:t>
            </a:r>
          </a:p>
          <a:p>
            <a:pPr lvl="1"/>
            <a:r>
              <a:rPr lang="en-US" b="1" dirty="0" smtClean="0"/>
              <a:t>85</a:t>
            </a:r>
            <a:r>
              <a:rPr lang="en-US" b="1" dirty="0"/>
              <a:t>+: </a:t>
            </a:r>
            <a:r>
              <a:rPr lang="en-US" b="1" dirty="0" smtClean="0"/>
              <a:t>3th </a:t>
            </a:r>
            <a:r>
              <a:rPr lang="en-US" dirty="0" smtClean="0"/>
              <a:t>(Rhode Island, North Dakota)</a:t>
            </a:r>
          </a:p>
          <a:p>
            <a:r>
              <a:rPr lang="en-US" dirty="0" smtClean="0"/>
              <a:t>Average US life expectancy = 78.1; Iowa = 79.7 </a:t>
            </a:r>
            <a:r>
              <a:rPr lang="en-US" sz="1400" dirty="0" smtClean="0"/>
              <a:t>(Measure of America, 2014)</a:t>
            </a:r>
            <a:endParaRPr lang="en-US" dirty="0" smtClean="0"/>
          </a:p>
          <a:p>
            <a:pPr lvl="1"/>
            <a:r>
              <a:rPr lang="en-US" dirty="0" smtClean="0"/>
              <a:t>Health indicators (top 1/3-1/2, but below neighbors)</a:t>
            </a:r>
          </a:p>
          <a:p>
            <a:r>
              <a:rPr lang="en-US" dirty="0" smtClean="0"/>
              <a:t>Iowa communities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percentage of Iowans live in rural </a:t>
            </a:r>
            <a:r>
              <a:rPr lang="en-US" dirty="0" smtClean="0"/>
              <a:t>locations</a:t>
            </a:r>
          </a:p>
          <a:p>
            <a:pPr lvl="1"/>
            <a:r>
              <a:rPr lang="en-US" dirty="0"/>
              <a:t>Potential out migration of younger adults and families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8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990600"/>
          </a:xfrm>
        </p:spPr>
        <p:txBody>
          <a:bodyPr/>
          <a:lstStyle/>
          <a:p>
            <a:r>
              <a:rPr lang="en-US" dirty="0"/>
              <a:t>Iowa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4876800"/>
          </a:xfrm>
        </p:spPr>
        <p:txBody>
          <a:bodyPr/>
          <a:lstStyle/>
          <a:p>
            <a:r>
              <a:rPr lang="en-US" dirty="0"/>
              <a:t>National average retirement age </a:t>
            </a:r>
            <a:r>
              <a:rPr lang="en-US" dirty="0" smtClean="0"/>
              <a:t>is 62 (Gallup </a:t>
            </a:r>
            <a:r>
              <a:rPr lang="en-US" dirty="0"/>
              <a:t>Economy, 2014)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91" y="1346019"/>
            <a:ext cx="486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55" y="64886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http://harvestpublicmedia.org/article/retirement-not-farm-farmers-working-later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87" y="1821027"/>
            <a:ext cx="3787391" cy="466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76" y="2590800"/>
            <a:ext cx="4470345" cy="22159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/>
              <a:t>Volunteering</a:t>
            </a:r>
            <a:r>
              <a:rPr lang="en-US" sz="2400" dirty="0" smtClean="0"/>
              <a:t>: </a:t>
            </a:r>
          </a:p>
          <a:p>
            <a:pPr lvl="1"/>
            <a:r>
              <a:rPr lang="en-US" sz="2400" dirty="0" smtClean="0"/>
              <a:t>1/3 </a:t>
            </a:r>
            <a:r>
              <a:rPr lang="en-US" sz="2400" dirty="0"/>
              <a:t>of Iowans 50+ volunteer, with 50% increase of 65+ projected nationally in next decade </a:t>
            </a:r>
            <a:r>
              <a:rPr lang="en-US" dirty="0"/>
              <a:t>(Corporation for National and Community Service, 2014)</a:t>
            </a:r>
          </a:p>
        </p:txBody>
      </p:sp>
    </p:spTree>
    <p:extLst>
      <p:ext uri="{BB962C8B-B14F-4D97-AF65-F5344CB8AC3E}">
        <p14:creationId xmlns:p14="http://schemas.microsoft.com/office/powerpoint/2010/main" val="3218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/>
          <a:lstStyle/>
          <a:p>
            <a:r>
              <a:rPr lang="en-US" dirty="0"/>
              <a:t>Iowa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Diversity of households and families</a:t>
            </a:r>
          </a:p>
          <a:p>
            <a:pPr lvl="1"/>
            <a:r>
              <a:rPr lang="en-US" dirty="0" smtClean="0"/>
              <a:t>1/3 </a:t>
            </a:r>
            <a:r>
              <a:rPr lang="en-US" dirty="0"/>
              <a:t>of older Iowans live alone (State Data Center of Iowa and the Iowa Department on Aging, </a:t>
            </a:r>
            <a:r>
              <a:rPr lang="en-US" dirty="0" smtClean="0"/>
              <a:t>2011)</a:t>
            </a:r>
          </a:p>
          <a:p>
            <a:pPr lvl="2"/>
            <a:r>
              <a:rPr lang="en-US" dirty="0" smtClean="0"/>
              <a:t>46% of women 75+ (AOA, 2013)</a:t>
            </a:r>
          </a:p>
          <a:p>
            <a:pPr lvl="1"/>
            <a:r>
              <a:rPr lang="en-US" dirty="0" smtClean="0"/>
              <a:t>31,442 older Iowans living with grandchildren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42% have custody and 25% of the guardians have a disability (</a:t>
            </a:r>
            <a:r>
              <a:rPr lang="en-US" dirty="0"/>
              <a:t>State Data Center of </a:t>
            </a:r>
            <a:r>
              <a:rPr lang="en-US" dirty="0" smtClean="0"/>
              <a:t>Iowa, 2013)</a:t>
            </a:r>
          </a:p>
          <a:p>
            <a:pPr lvl="1"/>
            <a:r>
              <a:rPr lang="en-US" dirty="0" smtClean="0"/>
              <a:t>29,000 older Iowans live with cognitive impairment (State </a:t>
            </a:r>
            <a:r>
              <a:rPr lang="en-US" dirty="0"/>
              <a:t>Data Center of Iowa and the Iowa Department on </a:t>
            </a:r>
            <a:r>
              <a:rPr lang="en-US" dirty="0" smtClean="0"/>
              <a:t>Aging, 2011)</a:t>
            </a:r>
          </a:p>
          <a:p>
            <a:pPr lvl="1"/>
            <a:r>
              <a:rPr lang="en-US" dirty="0" smtClean="0"/>
              <a:t>11.2</a:t>
            </a:r>
            <a:r>
              <a:rPr lang="en-US" dirty="0"/>
              <a:t>% of Iowans 60 and older are marginally food insecure (United, 2013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10.2% of older Iowans report little to no provision of social or emotional support (Administration on Aging, 2012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There is not a “typical” profile of aging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2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0" y="609600"/>
            <a:ext cx="5334000" cy="5782056"/>
          </a:xfrm>
        </p:spPr>
        <p:txBody>
          <a:bodyPr/>
          <a:lstStyle/>
          <a:p>
            <a:r>
              <a:rPr lang="en-US" dirty="0" smtClean="0"/>
              <a:t>Community-driven, all age structured conversations about aging in Iowa communities</a:t>
            </a:r>
          </a:p>
          <a:p>
            <a:pPr lvl="1"/>
            <a:r>
              <a:rPr lang="en-US" dirty="0" smtClean="0"/>
              <a:t>15 communities, ~200 participants aged 24-93</a:t>
            </a:r>
          </a:p>
          <a:p>
            <a:r>
              <a:rPr lang="en-US" dirty="0" smtClean="0"/>
              <a:t>Followed by action forum and work groups</a:t>
            </a:r>
            <a:endParaRPr lang="en-US" dirty="0"/>
          </a:p>
        </p:txBody>
      </p:sp>
      <p:pic>
        <p:nvPicPr>
          <p:cNvPr id="4" name="Picture 3" descr="C:\Users\rofreema\Documents\Mid Life &amp; Beyond The Whole Picture\Logo fin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0480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Margrett laptop 8_09 after reinstall 8_2_11 4-24-14\Grants\Extension followup to RWJF\Midlife pictuers_Monona Study Circle 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Margrett laptop 8_09 after reinstall 8_2_11 4-24-14\Grants\Extension followup to RWJF\Midlife pictuers_Greene Action Forum 2 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771900"/>
            <a:ext cx="33782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98660" y="6487127"/>
            <a:ext cx="4921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Supported by Iowa State University Extension and Outreach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38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Midlife and Beyond: Findings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3352"/>
            <a:ext cx="4648200" cy="47274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Community strengths</a:t>
            </a:r>
          </a:p>
          <a:p>
            <a:pPr lvl="1"/>
            <a:r>
              <a:rPr lang="en-US" dirty="0" smtClean="0"/>
              <a:t>Friendly, safe, healthy, and strong sense of community</a:t>
            </a:r>
          </a:p>
          <a:p>
            <a:r>
              <a:rPr lang="en-US" dirty="0" smtClean="0"/>
              <a:t>Common Needs</a:t>
            </a:r>
          </a:p>
          <a:p>
            <a:pPr lvl="1"/>
            <a:r>
              <a:rPr lang="en-US" dirty="0"/>
              <a:t>Vitality of the </a:t>
            </a:r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Understanding aging-related issues and caregiving</a:t>
            </a:r>
          </a:p>
          <a:p>
            <a:pPr lvl="1"/>
            <a:r>
              <a:rPr lang="en-US" dirty="0"/>
              <a:t>Access to resources</a:t>
            </a:r>
          </a:p>
          <a:p>
            <a:pPr lvl="1"/>
            <a:r>
              <a:rPr lang="en-US" dirty="0" smtClean="0"/>
              <a:t>Housing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Intergenerational connections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495800" cy="47183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Uniqueness across </a:t>
            </a:r>
            <a:r>
              <a:rPr lang="en-US" dirty="0" smtClean="0"/>
              <a:t>communities</a:t>
            </a:r>
          </a:p>
          <a:p>
            <a:pPr lvl="1"/>
            <a:r>
              <a:rPr lang="en-US" dirty="0" smtClean="0"/>
              <a:t>Understanding policies at local, state, &amp; national levels</a:t>
            </a:r>
          </a:p>
          <a:p>
            <a:pPr lvl="1"/>
            <a:r>
              <a:rPr lang="en-US" dirty="0" smtClean="0"/>
              <a:t>Identifying resources</a:t>
            </a:r>
          </a:p>
          <a:p>
            <a:pPr lvl="1"/>
            <a:r>
              <a:rPr lang="en-US" dirty="0" smtClean="0"/>
              <a:t>Technology access and education</a:t>
            </a:r>
          </a:p>
          <a:p>
            <a:pPr lvl="1"/>
            <a:r>
              <a:rPr lang="en-US" dirty="0" smtClean="0"/>
              <a:t>Expanding social network</a:t>
            </a:r>
          </a:p>
          <a:p>
            <a:pPr lvl="1"/>
            <a:r>
              <a:rPr lang="en-US" dirty="0" smtClean="0"/>
              <a:t>Preventative programs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Aging and the aging of Iowa</a:t>
            </a:r>
          </a:p>
          <a:p>
            <a:r>
              <a:rPr lang="en-US" dirty="0" smtClean="0"/>
              <a:t>Relevance to Iowa and our communities</a:t>
            </a:r>
          </a:p>
          <a:p>
            <a:r>
              <a:rPr lang="en-US" dirty="0"/>
              <a:t>Aging in place and caregiving</a:t>
            </a:r>
          </a:p>
          <a:p>
            <a:r>
              <a:rPr lang="en-US" dirty="0" smtClean="0"/>
              <a:t>Preparing an ample and educated workforce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0" y="438150"/>
            <a:ext cx="3336524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24" y="438150"/>
            <a:ext cx="3459109" cy="359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91075"/>
            <a:ext cx="55911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5117073"/>
            <a:ext cx="1357313" cy="129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9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Aging and Caregiving </a:t>
            </a:r>
            <a:r>
              <a:rPr lang="en-US" sz="4800" dirty="0"/>
              <a:t>in iowa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to Aging in Place within Iowa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93%  of Iowans aged 50+ say </a:t>
            </a:r>
            <a:r>
              <a:rPr lang="en-US" dirty="0"/>
              <a:t>it is important to be able to stay in their own homes as they </a:t>
            </a:r>
            <a:r>
              <a:rPr lang="en-US" dirty="0" smtClean="0"/>
              <a:t>age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Compared to other states:</a:t>
            </a:r>
          </a:p>
          <a:p>
            <a:pPr lvl="1"/>
            <a:r>
              <a:rPr lang="en-US" dirty="0" smtClean="0"/>
              <a:t>Iowa is #2 in largest percentage </a:t>
            </a:r>
            <a:r>
              <a:rPr lang="en-US" dirty="0"/>
              <a:t>of total population in nursing </a:t>
            </a:r>
            <a:r>
              <a:rPr lang="en-US" dirty="0" smtClean="0"/>
              <a:t>facilities (i.e., 25,000 </a:t>
            </a:r>
            <a:r>
              <a:rPr lang="en-US" dirty="0"/>
              <a:t>individuals </a:t>
            </a:r>
            <a:r>
              <a:rPr lang="en-US" dirty="0" smtClean="0"/>
              <a:t>in 2011; The </a:t>
            </a:r>
            <a:r>
              <a:rPr lang="en-US" dirty="0"/>
              <a:t>Henry J. Kaiser </a:t>
            </a:r>
            <a:r>
              <a:rPr lang="en-US" dirty="0" smtClean="0"/>
              <a:t>Family </a:t>
            </a:r>
            <a:r>
              <a:rPr lang="en-US" dirty="0"/>
              <a:t>Foundation, 2013</a:t>
            </a:r>
            <a:r>
              <a:rPr lang="en-US" dirty="0" smtClean="0"/>
              <a:t>)  </a:t>
            </a:r>
            <a:endParaRPr lang="en-US" dirty="0"/>
          </a:p>
          <a:p>
            <a:pPr lvl="1"/>
            <a:r>
              <a:rPr lang="en-US" dirty="0"/>
              <a:t>Iowa </a:t>
            </a:r>
            <a:r>
              <a:rPr lang="en-US" dirty="0" smtClean="0"/>
              <a:t>#4 </a:t>
            </a:r>
            <a:r>
              <a:rPr lang="en-US" dirty="0"/>
              <a:t>in the proportionate number of nursing facility residents with low care </a:t>
            </a:r>
            <a:r>
              <a:rPr lang="en-US" dirty="0" smtClean="0"/>
              <a:t>needs (i.e., 26% compared to 15% nationally; State of Iowa Department on Aging, 2013)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4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to Aging in Place within Iowa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lvl="0"/>
            <a:r>
              <a:rPr lang="en-US" dirty="0" smtClean="0"/>
              <a:t>Medicaid </a:t>
            </a:r>
            <a:r>
              <a:rPr lang="en-US" dirty="0"/>
              <a:t>dollars </a:t>
            </a:r>
            <a:r>
              <a:rPr lang="en-US" dirty="0" smtClean="0"/>
              <a:t>supporting one adult </a:t>
            </a:r>
            <a:r>
              <a:rPr lang="en-US" dirty="0"/>
              <a:t>in a nursing home </a:t>
            </a:r>
            <a:r>
              <a:rPr lang="en-US" dirty="0" smtClean="0"/>
              <a:t>could support ~three </a:t>
            </a:r>
            <a:r>
              <a:rPr lang="en-US" dirty="0"/>
              <a:t>adults </a:t>
            </a:r>
            <a:r>
              <a:rPr lang="en-US" dirty="0" smtClean="0"/>
              <a:t>using home and community-based services (Reinhard</a:t>
            </a:r>
            <a:r>
              <a:rPr lang="en-US" dirty="0"/>
              <a:t>, Kassner, &amp; Houser, 2011)</a:t>
            </a:r>
          </a:p>
          <a:p>
            <a:r>
              <a:rPr lang="en-US" dirty="0" smtClean="0"/>
              <a:t>Characteristics of caregivers</a:t>
            </a:r>
          </a:p>
          <a:p>
            <a:pPr lvl="1"/>
            <a:r>
              <a:rPr lang="en-US" dirty="0" smtClean="0"/>
              <a:t>Early </a:t>
            </a:r>
            <a:r>
              <a:rPr lang="en-US" dirty="0"/>
              <a:t>caregivers may not identify as </a:t>
            </a:r>
            <a:r>
              <a:rPr lang="en-US" dirty="0" smtClean="0"/>
              <a:t>“caregivers”</a:t>
            </a:r>
          </a:p>
          <a:p>
            <a:pPr lvl="1"/>
            <a:r>
              <a:rPr lang="en-US" dirty="0" smtClean="0"/>
              <a:t>Females, likely older themselves or part of the sandwich generation</a:t>
            </a:r>
          </a:p>
          <a:p>
            <a:pPr lvl="1"/>
            <a:r>
              <a:rPr lang="en-US" dirty="0" smtClean="0"/>
              <a:t>Lack of awareness and understanding</a:t>
            </a:r>
            <a:endParaRPr lang="en-US" dirty="0"/>
          </a:p>
          <a:p>
            <a:r>
              <a:rPr lang="en-US" dirty="0" smtClean="0"/>
              <a:t>Caregivers </a:t>
            </a:r>
            <a:r>
              <a:rPr lang="en-US" dirty="0"/>
              <a:t>often indicate it did not occur to them to seek out </a:t>
            </a:r>
            <a:r>
              <a:rPr lang="en-US" dirty="0" smtClean="0"/>
              <a:t>long-term support services (LTSS) in </a:t>
            </a:r>
            <a:r>
              <a:rPr lang="en-US" dirty="0"/>
              <a:t>order to meet the care recipient’s needs (Casado, van Vulpen, &amp; Davis, 2011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Iowa caregivers only aware of ~60% of LTSS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Long-Term Services &amp; Supports Types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47028"/>
              </p:ext>
            </p:extLst>
          </p:nvPr>
        </p:nvGraphicFramePr>
        <p:xfrm>
          <a:off x="533400" y="990600"/>
          <a:ext cx="8229600" cy="5790814"/>
        </p:xfrm>
        <a:graphic>
          <a:graphicData uri="http://schemas.openxmlformats.org/drawingml/2006/table">
            <a:tbl>
              <a:tblPr firstRow="1" firstCol="1" bandRow="1"/>
              <a:tblGrid>
                <a:gridCol w="4114800"/>
                <a:gridCol w="4114800"/>
              </a:tblGrid>
              <a:tr h="44157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Service Type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Adult Day Center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Home Health Aide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Assisted Living Facility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Home Delivered Meals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Bill Payer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Homemaker Services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Case Management - Private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Medication Aide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Case Management - Public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Nursing Care - In Home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Chore Services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Nursing Care - Facility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Consumer Directed Attendant Care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Nursing Care - Skilled Facility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Continuing Care Community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Nutrition Counseling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Counseling/Emotional Support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Personal Care Services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Errands and Shopping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Personal Emergency Response Device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Financial Management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Remote Electronic Monitoring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Legal Assistance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Respite Care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Information and Referral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Transportation 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5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Caregiver Beginnings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673351"/>
            <a:ext cx="4648201" cy="4805236"/>
          </a:xfrm>
        </p:spPr>
        <p:txBody>
          <a:bodyPr>
            <a:normAutofit/>
          </a:bodyPr>
          <a:lstStyle/>
          <a:p>
            <a:r>
              <a:rPr lang="en-US" sz="2700" dirty="0" smtClean="0"/>
              <a:t>One-session workshop for Iowans in the first year of caregiving or who expect to be caregiving soon</a:t>
            </a:r>
          </a:p>
          <a:p>
            <a:r>
              <a:rPr lang="en-US" sz="2700" dirty="0" smtClean="0"/>
              <a:t>Topics include: Legal &amp; healthcare documents, falls, driving, locating </a:t>
            </a:r>
            <a:br>
              <a:rPr lang="en-US" sz="2700" dirty="0" smtClean="0"/>
            </a:br>
            <a:r>
              <a:rPr lang="en-US" sz="2700" dirty="0" smtClean="0"/>
              <a:t>resources, and designing a care plan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73352"/>
            <a:ext cx="4699867" cy="4803648"/>
          </a:xfrm>
        </p:spPr>
        <p:txBody>
          <a:bodyPr>
            <a:normAutofit/>
          </a:bodyPr>
          <a:lstStyle/>
          <a:p>
            <a:r>
              <a:rPr lang="en-US" sz="2700" dirty="0" smtClean="0"/>
              <a:t>Link caregivers with familiar community organizations</a:t>
            </a:r>
          </a:p>
          <a:p>
            <a:pPr lvl="1"/>
            <a:r>
              <a:rPr lang="en-US" dirty="0" smtClean="0"/>
              <a:t>Community leaders may be </a:t>
            </a:r>
            <a:r>
              <a:rPr lang="en-US" dirty="0"/>
              <a:t>familiar with nursing </a:t>
            </a:r>
            <a:r>
              <a:rPr lang="en-US" dirty="0" smtClean="0"/>
              <a:t>homes / assisted </a:t>
            </a:r>
            <a:r>
              <a:rPr lang="en-US" dirty="0"/>
              <a:t>living and homemaker </a:t>
            </a:r>
            <a:r>
              <a:rPr lang="en-US" dirty="0" smtClean="0"/>
              <a:t>services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22" y="4115064"/>
            <a:ext cx="2915478" cy="2285736"/>
          </a:xfrm>
          <a:prstGeom prst="rect">
            <a:avLst/>
          </a:prstGeom>
          <a:ln w="127000" cap="sq">
            <a:noFill/>
            <a:miter lim="800000"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90845" y="1676400"/>
            <a:ext cx="4038600" cy="480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6487127"/>
            <a:ext cx="5309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Project supported by the Iowa State University Graduate College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198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 Workshop Findings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495800" cy="48036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Very </a:t>
            </a:r>
            <a:r>
              <a:rPr lang="en-US" dirty="0"/>
              <a:t>few participants have an existing care </a:t>
            </a:r>
            <a:r>
              <a:rPr lang="en-US" dirty="0" smtClean="0"/>
              <a:t>plan; Most </a:t>
            </a:r>
            <a:r>
              <a:rPr lang="en-US" dirty="0"/>
              <a:t>deal with crises as they </a:t>
            </a:r>
            <a:r>
              <a:rPr lang="en-US" dirty="0" smtClean="0"/>
              <a:t>occur</a:t>
            </a:r>
          </a:p>
          <a:p>
            <a:r>
              <a:rPr lang="en-US" dirty="0" smtClean="0"/>
              <a:t>Two types of pre-facility informal caregivers:</a:t>
            </a:r>
          </a:p>
          <a:p>
            <a:pPr lvl="1"/>
            <a:r>
              <a:rPr lang="en-US" dirty="0" smtClean="0"/>
              <a:t>Early-stage limited care needs provided by family</a:t>
            </a:r>
          </a:p>
          <a:p>
            <a:pPr lvl="1"/>
            <a:r>
              <a:rPr lang="en-US" dirty="0" smtClean="0"/>
              <a:t>Intermediate-stage increasing care needs, high caregiver stress, uncertain of LTSS use</a:t>
            </a:r>
          </a:p>
          <a:p>
            <a:r>
              <a:rPr lang="en-US" dirty="0"/>
              <a:t>Personal care needs and supervision drive nursing home </a:t>
            </a:r>
            <a:r>
              <a:rPr lang="en-US" dirty="0" smtClean="0"/>
              <a:t>use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4418233"/>
              </p:ext>
            </p:extLst>
          </p:nvPr>
        </p:nvGraphicFramePr>
        <p:xfrm>
          <a:off x="228600" y="1673225"/>
          <a:ext cx="42672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011239"/>
              </p:ext>
            </p:extLst>
          </p:nvPr>
        </p:nvGraphicFramePr>
        <p:xfrm>
          <a:off x="533400" y="1447800"/>
          <a:ext cx="4191000" cy="498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262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Workshop Findings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5523971"/>
              </p:ext>
            </p:extLst>
          </p:nvPr>
        </p:nvGraphicFramePr>
        <p:xfrm>
          <a:off x="-381000" y="533400"/>
          <a:ext cx="5638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5346135"/>
              </p:ext>
            </p:extLst>
          </p:nvPr>
        </p:nvGraphicFramePr>
        <p:xfrm>
          <a:off x="3962400" y="2590800"/>
          <a:ext cx="51816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72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458200" cy="1927225"/>
          </a:xfrm>
        </p:spPr>
        <p:txBody>
          <a:bodyPr/>
          <a:lstStyle/>
          <a:p>
            <a:r>
              <a:rPr lang="en-US" sz="4800" dirty="0"/>
              <a:t>Workforce preparation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the </a:t>
            </a:r>
            <a:r>
              <a:rPr lang="en-US" dirty="0"/>
              <a:t>N</a:t>
            </a:r>
            <a:r>
              <a:rPr lang="en-US" dirty="0" smtClean="0"/>
              <a:t>eeded </a:t>
            </a:r>
            <a:r>
              <a:rPr lang="en-US" dirty="0"/>
              <a:t>W</a:t>
            </a:r>
            <a:r>
              <a:rPr lang="en-US" dirty="0" smtClean="0"/>
              <a:t>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Healthcare </a:t>
            </a:r>
            <a:r>
              <a:rPr lang="en-US" dirty="0"/>
              <a:t>professional </a:t>
            </a:r>
            <a:r>
              <a:rPr lang="en-US" dirty="0" smtClean="0"/>
              <a:t>shortage already exists in many areas of Iowa</a:t>
            </a:r>
            <a:endParaRPr lang="en-US" dirty="0"/>
          </a:p>
          <a:p>
            <a:pPr lvl="1"/>
            <a:r>
              <a:rPr lang="en-US" dirty="0" smtClean="0"/>
              <a:t>~75,000 </a:t>
            </a:r>
            <a:r>
              <a:rPr lang="en-US" dirty="0"/>
              <a:t>persons are employed as direct care workers in long-term care settings in Iowa, representing the largest workforce in the </a:t>
            </a:r>
            <a:r>
              <a:rPr lang="en-US" dirty="0" smtClean="0"/>
              <a:t>state with expected need </a:t>
            </a:r>
            <a:r>
              <a:rPr lang="en-US" dirty="0"/>
              <a:t>for an additional 20,000 professional caregivers by 2020 (Iowa Caregivers Association, </a:t>
            </a:r>
            <a:r>
              <a:rPr lang="en-US" dirty="0" smtClean="0"/>
              <a:t>2014)</a:t>
            </a:r>
            <a:endParaRPr lang="en-US" dirty="0"/>
          </a:p>
          <a:p>
            <a:r>
              <a:rPr lang="en-US" dirty="0"/>
              <a:t>Aging is related to many of the growing careers identified by the Bureau of Labor Statistics</a:t>
            </a:r>
          </a:p>
          <a:p>
            <a:pPr lvl="1"/>
            <a:r>
              <a:rPr lang="en-US" dirty="0"/>
              <a:t>Education (continuing, lifelong), health care and wellness, human services, intergenerational programming, technology, construction and design, marketing, events, human resources, and entrepreneurial</a:t>
            </a:r>
          </a:p>
          <a:p>
            <a:r>
              <a:rPr lang="en-US" dirty="0" smtClean="0"/>
              <a:t>Need </a:t>
            </a:r>
            <a:r>
              <a:rPr lang="en-US" dirty="0"/>
              <a:t>to grow </a:t>
            </a:r>
            <a:r>
              <a:rPr lang="en-US" dirty="0" smtClean="0"/>
              <a:t>a multidisciplinary</a:t>
            </a:r>
            <a:r>
              <a:rPr lang="en-US" dirty="0"/>
              <a:t>, </a:t>
            </a:r>
            <a:r>
              <a:rPr lang="en-US" dirty="0" smtClean="0"/>
              <a:t>well-trained workforce which can promote whole-person </a:t>
            </a:r>
            <a:r>
              <a:rPr lang="en-US" dirty="0"/>
              <a:t>wellness </a:t>
            </a:r>
            <a:r>
              <a:rPr lang="en-US" dirty="0" smtClean="0"/>
              <a:t>across the life span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5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Growing and diverse aging population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Undergraduate Aging Experiences: 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 = 1,029 across Iowa State University colleges</a:t>
            </a:r>
          </a:p>
          <a:p>
            <a:pPr lvl="1"/>
            <a:endParaRPr lang="en-US" dirty="0" smtClean="0"/>
          </a:p>
          <a:p>
            <a:r>
              <a:rPr lang="en-US" dirty="0"/>
              <a:t>Personal experience</a:t>
            </a:r>
          </a:p>
          <a:p>
            <a:pPr lvl="1"/>
            <a:r>
              <a:rPr lang="en-US" dirty="0"/>
              <a:t>19% had resided with someone 60+ in last five years</a:t>
            </a:r>
          </a:p>
          <a:p>
            <a:pPr lvl="1"/>
            <a:r>
              <a:rPr lang="en-US" dirty="0"/>
              <a:t>79% never-occasionally have daily contact with someone 60+</a:t>
            </a:r>
          </a:p>
          <a:p>
            <a:endParaRPr lang="en-US" dirty="0"/>
          </a:p>
          <a:p>
            <a:r>
              <a:rPr lang="en-US" dirty="0"/>
              <a:t>College experience</a:t>
            </a:r>
          </a:p>
          <a:p>
            <a:pPr lvl="1"/>
            <a:r>
              <a:rPr lang="en-US" dirty="0"/>
              <a:t>73% did not feel aging was addressed in coursework</a:t>
            </a:r>
          </a:p>
          <a:p>
            <a:pPr lvl="1"/>
            <a:r>
              <a:rPr lang="en-US" dirty="0"/>
              <a:t>39% had a formal practicum or internship with 60+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6474023"/>
            <a:ext cx="5570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Project funded by Iowa State University College of Human Sciences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922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Undergraduate Aging Experiences: 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56</a:t>
            </a:r>
            <a:r>
              <a:rPr lang="en-US" dirty="0"/>
              <a:t>% (strongly) agreed that understanding more about aging will be essential to future job success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548788"/>
              </p:ext>
            </p:extLst>
          </p:nvPr>
        </p:nvGraphicFramePr>
        <p:xfrm>
          <a:off x="1676400" y="3200400"/>
          <a:ext cx="54864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979"/>
                <a:gridCol w="24594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(multiple</a:t>
                      </a:r>
                      <a:r>
                        <a:rPr lang="en-US" baseline="0" dirty="0" smtClean="0"/>
                        <a:t> endorsements possible)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Young 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Adolescents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Younger adults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Middle-aged adults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Older adults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8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838200"/>
            <a:ext cx="4953000" cy="4419600"/>
          </a:xfrm>
        </p:spPr>
        <p:txBody>
          <a:bodyPr/>
          <a:lstStyle/>
          <a:p>
            <a:r>
              <a:rPr lang="en-US" dirty="0" smtClean="0"/>
              <a:t>Training and intergenerational contact was related to increased aging knowledge and positive expectations as well as decreased ageism</a:t>
            </a:r>
          </a:p>
          <a:p>
            <a:pPr lvl="1"/>
            <a:r>
              <a:rPr lang="en-US" i="1" dirty="0"/>
              <a:t>“[I enjoyed] being able to get to know the participants and watching their physical and emotional changes.”</a:t>
            </a:r>
            <a:r>
              <a:rPr lang="en-US" b="1" dirty="0"/>
              <a:t> </a:t>
            </a:r>
            <a:endParaRPr lang="en-US" b="1" dirty="0" smtClean="0"/>
          </a:p>
          <a:p>
            <a:pPr lvl="1"/>
            <a:r>
              <a:rPr lang="en-US" i="1" dirty="0"/>
              <a:t>“There is so much to learn from them.”</a:t>
            </a:r>
            <a:r>
              <a:rPr lang="en-US" dirty="0"/>
              <a:t> </a:t>
            </a:r>
          </a:p>
        </p:txBody>
      </p:sp>
      <p:sp>
        <p:nvSpPr>
          <p:cNvPr id="4" name="Shape 54"/>
          <p:cNvSpPr/>
          <p:nvPr/>
        </p:nvSpPr>
        <p:spPr>
          <a:xfrm>
            <a:off x="152400" y="533400"/>
            <a:ext cx="38100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05354"/>
            <a:ext cx="4267200" cy="187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MG_275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0" y="4224487"/>
            <a:ext cx="3344779" cy="25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73396" y="6487127"/>
            <a:ext cx="4742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Project funded by the USDA; Francis, et al (under review)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18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summary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/>
          <a:lstStyle/>
          <a:p>
            <a:r>
              <a:rPr lang="en-US" dirty="0" smtClean="0"/>
              <a:t>Aging in Iowa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73352"/>
            <a:ext cx="4648200" cy="4718304"/>
          </a:xfrm>
        </p:spPr>
        <p:txBody>
          <a:bodyPr>
            <a:normAutofit/>
          </a:bodyPr>
          <a:lstStyle/>
          <a:p>
            <a:r>
              <a:rPr lang="en-US" b="1" dirty="0" smtClean="0"/>
              <a:t>Aging Population</a:t>
            </a:r>
          </a:p>
          <a:p>
            <a:pPr lvl="1"/>
            <a:r>
              <a:rPr lang="en-US" dirty="0" smtClean="0"/>
              <a:t>Growing, diverse</a:t>
            </a:r>
          </a:p>
          <a:p>
            <a:pPr lvl="1"/>
            <a:r>
              <a:rPr lang="en-US" dirty="0" smtClean="0"/>
              <a:t>Life-span, whole-person wellness</a:t>
            </a:r>
          </a:p>
          <a:p>
            <a:r>
              <a:rPr lang="en-US" b="1" dirty="0"/>
              <a:t>Caregiving</a:t>
            </a:r>
          </a:p>
          <a:p>
            <a:pPr lvl="1"/>
            <a:r>
              <a:rPr lang="en-US" dirty="0" smtClean="0"/>
              <a:t>Desire </a:t>
            </a:r>
            <a:r>
              <a:rPr lang="en-US" dirty="0"/>
              <a:t>to age in place</a:t>
            </a:r>
          </a:p>
          <a:p>
            <a:pPr lvl="1"/>
            <a:r>
              <a:rPr lang="en-US" dirty="0" smtClean="0"/>
              <a:t>Under-utilization </a:t>
            </a:r>
            <a:r>
              <a:rPr lang="en-US" dirty="0"/>
              <a:t>of long-term support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Intergenerational implications 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673352"/>
            <a:ext cx="4495800" cy="4718304"/>
          </a:xfrm>
        </p:spPr>
        <p:txBody>
          <a:bodyPr>
            <a:normAutofit/>
          </a:bodyPr>
          <a:lstStyle/>
          <a:p>
            <a:r>
              <a:rPr lang="en-US" b="1" dirty="0" smtClean="0"/>
              <a:t>Community</a:t>
            </a:r>
          </a:p>
          <a:p>
            <a:pPr lvl="1"/>
            <a:r>
              <a:rPr lang="en-US" dirty="0" smtClean="0"/>
              <a:t>Rural challenges &amp; each community’s uniqueness</a:t>
            </a:r>
          </a:p>
          <a:p>
            <a:pPr lvl="1"/>
            <a:r>
              <a:rPr lang="en-US" dirty="0" smtClean="0"/>
              <a:t>Economics &amp; sustainability</a:t>
            </a:r>
          </a:p>
          <a:p>
            <a:r>
              <a:rPr lang="en-US" b="1" dirty="0" smtClean="0"/>
              <a:t>Workforce Preparation</a:t>
            </a:r>
          </a:p>
          <a:p>
            <a:pPr lvl="1"/>
            <a:r>
              <a:rPr lang="en-US" dirty="0" smtClean="0"/>
              <a:t>Shortage of prepared workers across occupations</a:t>
            </a:r>
          </a:p>
          <a:p>
            <a:pPr lvl="1"/>
            <a:r>
              <a:rPr lang="en-US" dirty="0" smtClean="0"/>
              <a:t>Benefits of increased contact and exposure to aging content and career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4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18" y="310896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Aging in Iowa: Policy Implications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301496"/>
            <a:ext cx="4648200" cy="555650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Proactive life-span wellness</a:t>
            </a:r>
          </a:p>
          <a:p>
            <a:r>
              <a:rPr lang="en-US" dirty="0" smtClean="0"/>
              <a:t>Education regarding aging </a:t>
            </a:r>
            <a:r>
              <a:rPr lang="en-US" dirty="0"/>
              <a:t>at all </a:t>
            </a:r>
            <a:r>
              <a:rPr lang="en-US" dirty="0" smtClean="0"/>
              <a:t>levels</a:t>
            </a:r>
          </a:p>
          <a:p>
            <a:r>
              <a:rPr lang="en-US" dirty="0" smtClean="0"/>
              <a:t>Older </a:t>
            </a:r>
            <a:r>
              <a:rPr lang="en-US" dirty="0"/>
              <a:t>adults as </a:t>
            </a:r>
            <a:r>
              <a:rPr lang="en-US" dirty="0" smtClean="0"/>
              <a:t>an asset with economic impact</a:t>
            </a:r>
            <a:endParaRPr lang="en-US" dirty="0"/>
          </a:p>
          <a:p>
            <a:r>
              <a:rPr lang="en-US" dirty="0" smtClean="0"/>
              <a:t>Aging, disability, and caregiving resources </a:t>
            </a:r>
          </a:p>
          <a:p>
            <a:pPr lvl="1"/>
            <a:r>
              <a:rPr lang="en-US" u="sng" dirty="0" smtClean="0"/>
              <a:t>Abundance, awareness, access</a:t>
            </a:r>
          </a:p>
          <a:p>
            <a:pPr lvl="2"/>
            <a:r>
              <a:rPr lang="en-US" dirty="0" smtClean="0"/>
              <a:t>(single-access approach; multiple delivery methods</a:t>
            </a:r>
            <a:r>
              <a:rPr lang="en-US" dirty="0" smtClean="0">
                <a:sym typeface="Wingdings" panose="05000000000000000000" pitchFamily="2" charset="2"/>
              </a:rPr>
              <a:t> technology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Caregiver support (e.g., workplace)</a:t>
            </a:r>
          </a:p>
          <a:p>
            <a:r>
              <a:rPr lang="en-US" dirty="0" smtClean="0"/>
              <a:t>Consideration of diverse needs and preferences</a:t>
            </a:r>
          </a:p>
          <a:p>
            <a:pPr lvl="1"/>
            <a:r>
              <a:rPr lang="en-US" dirty="0" smtClean="0"/>
              <a:t>Autonomy and aging in place</a:t>
            </a:r>
          </a:p>
          <a:p>
            <a:pPr lvl="1"/>
            <a:r>
              <a:rPr lang="en-US" dirty="0" smtClean="0"/>
              <a:t>Person and family-centered approaches</a:t>
            </a:r>
          </a:p>
        </p:txBody>
      </p:sp>
      <p:pic>
        <p:nvPicPr>
          <p:cNvPr id="12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20155"/>
            <a:ext cx="999744" cy="14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228600" y="2971800"/>
            <a:ext cx="3276600" cy="2438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80418" y="2286000"/>
            <a:ext cx="3629582" cy="3276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0" y="1524000"/>
            <a:ext cx="4620182" cy="4038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3429000"/>
            <a:ext cx="1295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Family</a:t>
            </a:r>
          </a:p>
          <a:p>
            <a:r>
              <a:rPr lang="en-US" sz="2400" b="1" dirty="0" smtClean="0"/>
              <a:t>Friends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2286000"/>
            <a:ext cx="1915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Community</a:t>
            </a:r>
          </a:p>
          <a:p>
            <a:r>
              <a:rPr lang="en-US" sz="2400" b="1" dirty="0" smtClean="0"/>
              <a:t>Partners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75385" y="1752600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Society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05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8229600" cy="9906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90600"/>
            <a:ext cx="92964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50" dirty="0" smtClean="0"/>
              <a:t>Administration </a:t>
            </a:r>
            <a:r>
              <a:rPr lang="en-US" sz="1750" dirty="0"/>
              <a:t>on Aging (2012, June 18-19). Iowa: Policy academy state </a:t>
            </a:r>
            <a:r>
              <a:rPr lang="en-US" sz="1750" dirty="0" smtClean="0"/>
              <a:t>profile</a:t>
            </a:r>
            <a:r>
              <a:rPr lang="en-US" sz="1750" dirty="0"/>
              <a:t>. Retrieved </a:t>
            </a:r>
            <a:r>
              <a:rPr lang="en-US" sz="1750" dirty="0" smtClean="0"/>
              <a:t>from:  </a:t>
            </a:r>
            <a:r>
              <a:rPr lang="en-US" sz="1750" dirty="0">
                <a:hlinkClick r:id="rId3"/>
              </a:rPr>
              <a:t>http://</a:t>
            </a:r>
            <a:r>
              <a:rPr lang="en-US" sz="1750" dirty="0" smtClean="0">
                <a:hlinkClick r:id="rId3"/>
              </a:rPr>
              <a:t>www.aoa.gov/AoARoot/AoA_Programs/HPW/Behavioral/docs/Iowa.pdf</a:t>
            </a:r>
            <a:r>
              <a:rPr lang="en-US" sz="1750" dirty="0" smtClean="0"/>
              <a:t> </a:t>
            </a: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 smtClean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 smtClean="0"/>
              <a:t>Administration on Aging (2014). Population based on age: Ranked by percent. Retrieved </a:t>
            </a:r>
            <a:r>
              <a:rPr lang="en-US" sz="1750" dirty="0"/>
              <a:t>from: </a:t>
            </a:r>
            <a:r>
              <a:rPr lang="en-US" sz="1750" dirty="0">
                <a:hlinkClick r:id="rId4"/>
              </a:rPr>
              <a:t>http://</a:t>
            </a:r>
            <a:r>
              <a:rPr lang="en-US" sz="1750" dirty="0" smtClean="0">
                <a:hlinkClick r:id="rId4"/>
              </a:rPr>
              <a:t>www.aoa.gov/AoARoot/Aging_Statistics/Census_Population/census2010/Index.aspx</a:t>
            </a:r>
            <a:endParaRPr lang="en-US" sz="1750" dirty="0" smtClean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 smtClean="0"/>
              <a:t>Bureau of Labor Statistics (2013). Fastest growing occupations. Retrieved from: </a:t>
            </a:r>
            <a:r>
              <a:rPr lang="en-US" sz="1750" dirty="0" smtClean="0">
                <a:hlinkClick r:id="rId5"/>
              </a:rPr>
              <a:t>http</a:t>
            </a:r>
            <a:r>
              <a:rPr lang="en-US" sz="1750" dirty="0">
                <a:hlinkClick r:id="rId5"/>
              </a:rPr>
              <a:t>://</a:t>
            </a:r>
            <a:r>
              <a:rPr lang="en-US" sz="1750" dirty="0" smtClean="0">
                <a:hlinkClick r:id="rId5"/>
              </a:rPr>
              <a:t>www.bls.gov/emp/ep_table_103.htm</a:t>
            </a:r>
            <a:r>
              <a:rPr lang="en-US" sz="1750" dirty="0" smtClean="0"/>
              <a:t> </a:t>
            </a: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 smtClean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 smtClean="0"/>
              <a:t>Casado</a:t>
            </a:r>
            <a:r>
              <a:rPr lang="en-US" sz="1750" dirty="0"/>
              <a:t>, B. L., van Vulpen, K. S., &amp; Davis, S. L. (2011). Unmet needs for home </a:t>
            </a:r>
            <a:r>
              <a:rPr lang="en-US" sz="1750" dirty="0" smtClean="0"/>
              <a:t>and community-based </a:t>
            </a:r>
            <a:r>
              <a:rPr lang="en-US" sz="1750" dirty="0"/>
              <a:t>services among frail older Americans and their caregivers. </a:t>
            </a:r>
            <a:r>
              <a:rPr lang="en-US" sz="1750" i="1" dirty="0" smtClean="0"/>
              <a:t>Journal of </a:t>
            </a:r>
            <a:r>
              <a:rPr lang="en-US" sz="1750" i="1" dirty="0"/>
              <a:t>Aging and Heath, 23</a:t>
            </a:r>
            <a:r>
              <a:rPr lang="en-US" sz="1750" dirty="0"/>
              <a:t>(3), 529-553</a:t>
            </a:r>
            <a:r>
              <a:rPr lang="en-US" sz="1750" dirty="0" smtClean="0"/>
              <a:t>.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 smtClean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/>
              <a:t>Corporation for National and Community </a:t>
            </a:r>
            <a:r>
              <a:rPr lang="en-US" sz="1750" dirty="0" smtClean="0"/>
              <a:t>Service (2014). Volunteering and civic engagement in Iowa. Retrieved from: 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>
                <a:hlinkClick r:id="rId6"/>
              </a:rPr>
              <a:t>http://</a:t>
            </a:r>
            <a:r>
              <a:rPr lang="en-US" sz="1750" dirty="0" smtClean="0">
                <a:hlinkClick r:id="rId6"/>
              </a:rPr>
              <a:t>www.volunteeringinamerica.gov/IA</a:t>
            </a:r>
            <a:r>
              <a:rPr lang="en-US" sz="1750" dirty="0" smtClean="0"/>
              <a:t> 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/>
              <a:t>Gallup </a:t>
            </a:r>
            <a:r>
              <a:rPr lang="en-US" sz="1750" dirty="0" smtClean="0"/>
              <a:t>Economy</a:t>
            </a:r>
            <a:r>
              <a:rPr lang="en-US" sz="1750" dirty="0"/>
              <a:t> </a:t>
            </a:r>
            <a:r>
              <a:rPr lang="en-US" sz="1750" dirty="0" smtClean="0"/>
              <a:t>(2014). </a:t>
            </a:r>
            <a:r>
              <a:rPr lang="en-US" sz="1750" dirty="0"/>
              <a:t>Average U.S. Retirement Age Rises to 62</a:t>
            </a:r>
            <a:r>
              <a:rPr lang="en-US" sz="1750" dirty="0" smtClean="0"/>
              <a:t>. Retrieved from</a:t>
            </a:r>
            <a:r>
              <a:rPr lang="en-US" sz="1750" dirty="0"/>
              <a:t>: </a:t>
            </a:r>
            <a:r>
              <a:rPr lang="en-US" sz="1750" dirty="0">
                <a:hlinkClick r:id="rId7"/>
              </a:rPr>
              <a:t>http://</a:t>
            </a:r>
            <a:r>
              <a:rPr lang="en-US" sz="1750" dirty="0" smtClean="0">
                <a:hlinkClick r:id="rId7"/>
              </a:rPr>
              <a:t>www.gallup.com/poll/168707/average-retirement-age-rises.aspx</a:t>
            </a:r>
            <a:r>
              <a:rPr lang="en-US" sz="1750" dirty="0" smtClean="0"/>
              <a:t> </a:t>
            </a:r>
          </a:p>
          <a:p>
            <a:pPr marL="0" indent="0">
              <a:buNone/>
            </a:pPr>
            <a:endParaRPr lang="en-US" sz="1750" dirty="0"/>
          </a:p>
          <a:p>
            <a:pPr marL="0" indent="-457200">
              <a:buNone/>
            </a:pP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7405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9906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0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/>
              <a:t>Harvest Public Media (2014). Retirement? Not on the farm. Retrieved from: </a:t>
            </a:r>
            <a:r>
              <a:rPr lang="en-US" sz="1750" dirty="0">
                <a:hlinkClick r:id="rId2"/>
              </a:rPr>
              <a:t>http://harvestpublicmedia.org/article/retirement-not-farm-farmers-working-later</a:t>
            </a:r>
            <a:r>
              <a:rPr lang="en-US" sz="1750" dirty="0"/>
              <a:t> 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/>
              <a:t>The Henry J. Kaiser Family Foundation. (2013). </a:t>
            </a:r>
            <a:r>
              <a:rPr lang="en-US" sz="1750" i="1" dirty="0"/>
              <a:t>Total Number of Residents in Certified Nursing Facilities</a:t>
            </a:r>
            <a:r>
              <a:rPr lang="en-US" sz="1750" dirty="0"/>
              <a:t>. Retrieved from State Health Facts: </a:t>
            </a:r>
            <a:r>
              <a:rPr lang="en-US" sz="1750" dirty="0">
                <a:hlinkClick r:id="rId3"/>
              </a:rPr>
              <a:t>http://kff.org/other/state-indicator/number-of-nursing-facility-residents/#</a:t>
            </a: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/>
          </a:p>
          <a:p>
            <a:pPr marL="0" indent="-457200">
              <a:buNone/>
            </a:pPr>
            <a:r>
              <a:rPr lang="en-US" sz="1750" dirty="0" smtClean="0"/>
              <a:t>Iowa </a:t>
            </a:r>
            <a:r>
              <a:rPr lang="en-US" sz="1750" dirty="0"/>
              <a:t>Caregivers Association (2014). </a:t>
            </a:r>
            <a:r>
              <a:rPr lang="en-US" sz="1750" dirty="0">
                <a:hlinkClick r:id="rId4"/>
              </a:rPr>
              <a:t>http://www.iowacaregivers.org/</a:t>
            </a:r>
            <a:r>
              <a:rPr lang="en-US" sz="1750" dirty="0"/>
              <a:t> </a:t>
            </a:r>
          </a:p>
          <a:p>
            <a:pPr marL="0" indent="-457200">
              <a:buNone/>
            </a:pPr>
            <a:endParaRPr lang="en-US" sz="1750" dirty="0" smtClean="0"/>
          </a:p>
          <a:p>
            <a:pPr marL="0" indent="-457200">
              <a:buNone/>
            </a:pPr>
            <a:r>
              <a:rPr lang="en-US" sz="1750" dirty="0" smtClean="0"/>
              <a:t>Iowa </a:t>
            </a:r>
            <a:r>
              <a:rPr lang="en-US" sz="1750" dirty="0"/>
              <a:t>Department on Aging. (2013). </a:t>
            </a:r>
            <a:r>
              <a:rPr lang="en-US" sz="1750" i="1" dirty="0"/>
              <a:t>Iowa State Plan on Aging FFY 2014-2015.</a:t>
            </a:r>
            <a:r>
              <a:rPr lang="en-US" sz="1750" dirty="0"/>
              <a:t> Des Moines: State of Iowa.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 smtClean="0"/>
              <a:t>Living well through Intergenerational Fitness and Exercise (LIFE; 2014). Retrieved from: </a:t>
            </a:r>
            <a:r>
              <a:rPr lang="en-US" sz="1750" dirty="0" smtClean="0">
                <a:hlinkClick r:id="rId5"/>
              </a:rPr>
              <a:t>http</a:t>
            </a:r>
            <a:r>
              <a:rPr lang="en-US" sz="1750" dirty="0">
                <a:hlinkClick r:id="rId5"/>
              </a:rPr>
              <a:t>://www.extension.iastate.edu/life 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>
              <a:hlinkClick r:id="rId5"/>
            </a:endParaRP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/>
              <a:t>Measure of </a:t>
            </a:r>
            <a:r>
              <a:rPr lang="en-US" sz="1750" dirty="0" smtClean="0"/>
              <a:t>America</a:t>
            </a:r>
            <a:r>
              <a:rPr lang="en-US" sz="1750" dirty="0"/>
              <a:t> </a:t>
            </a:r>
            <a:r>
              <a:rPr lang="en-US" sz="1750" dirty="0" smtClean="0"/>
              <a:t>(2014). Mapping the measure of America. Retrieved </a:t>
            </a:r>
            <a:r>
              <a:rPr lang="en-US" sz="1750" dirty="0"/>
              <a:t>from: </a:t>
            </a:r>
            <a:r>
              <a:rPr lang="en-US" sz="1750" dirty="0">
                <a:hlinkClick r:id="rId6"/>
              </a:rPr>
              <a:t>http://www.measureofamerica.org/maps</a:t>
            </a:r>
            <a:r>
              <a:rPr lang="en-US" sz="1750" dirty="0" smtClean="0">
                <a:hlinkClick r:id="rId6"/>
              </a:rPr>
              <a:t>/</a:t>
            </a:r>
            <a:r>
              <a:rPr lang="en-US" sz="1750" dirty="0" smtClean="0"/>
              <a:t> 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 smtClean="0"/>
              <a:t>Midlife and Beyond: The Whole Picture (2014). Retrieved from: </a:t>
            </a:r>
            <a:r>
              <a:rPr lang="en-US" sz="1750" dirty="0" smtClean="0">
                <a:hlinkClick r:id="rId5"/>
              </a:rPr>
              <a:t>http</a:t>
            </a:r>
            <a:r>
              <a:rPr lang="en-US" sz="1750" dirty="0">
                <a:hlinkClick r:id="rId5"/>
              </a:rPr>
              <a:t>://</a:t>
            </a:r>
            <a:r>
              <a:rPr lang="en-US" sz="1750" dirty="0" smtClean="0">
                <a:hlinkClick r:id="rId5"/>
              </a:rPr>
              <a:t>www.extension.iastate.edu/humansciences/midlife-and-beyond</a:t>
            </a:r>
            <a:endParaRPr lang="en-US" sz="1750" dirty="0" smtClean="0"/>
          </a:p>
          <a:p>
            <a:pPr marL="0" lv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>
              <a:solidFill>
                <a:srgbClr val="292934"/>
              </a:solidFill>
            </a:endParaRPr>
          </a:p>
          <a:p>
            <a:pPr marL="0" lv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>
              <a:solidFill>
                <a:srgbClr val="292934"/>
              </a:solidFill>
            </a:endParaRPr>
          </a:p>
          <a:p>
            <a:pPr marL="0" lv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</a:pPr>
            <a:endParaRPr lang="en-US" sz="1750" dirty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</a:pPr>
            <a:endParaRPr lang="en-US" sz="1750" dirty="0">
              <a:solidFill>
                <a:srgbClr val="292934"/>
              </a:solidFill>
            </a:endParaRPr>
          </a:p>
          <a:p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8491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4876800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" sz="1750" dirty="0"/>
              <a:t>Parslow, R. A., Lewis, V. J., &amp; Nay, R. (2011). Successful aging: Development and testing of a multidimensional model using data from a large sample of older Australians. </a:t>
            </a:r>
            <a:r>
              <a:rPr lang="en" sz="1750" i="1" dirty="0"/>
              <a:t>JAGS, 59, </a:t>
            </a:r>
            <a:r>
              <a:rPr lang="en" sz="1750" dirty="0"/>
              <a:t>2077-2083.</a:t>
            </a:r>
          </a:p>
          <a:p>
            <a:pPr marL="0" lv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>
              <a:solidFill>
                <a:srgbClr val="292934"/>
              </a:solidFill>
            </a:endParaRPr>
          </a:p>
          <a:p>
            <a:pPr marL="0" lv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>
                <a:solidFill>
                  <a:srgbClr val="292934"/>
                </a:solidFill>
              </a:rPr>
              <a:t>Reinhard, S. C., Kassner, E., &amp; Houser, A. (2011). How the affordable care act can help move states toward a high-performing system of long-term services and supports. </a:t>
            </a:r>
            <a:r>
              <a:rPr lang="en-US" sz="1750" i="1" dirty="0">
                <a:solidFill>
                  <a:srgbClr val="292934"/>
                </a:solidFill>
              </a:rPr>
              <a:t>Health Affairs, 30</a:t>
            </a:r>
            <a:r>
              <a:rPr lang="en-US" sz="1750" dirty="0">
                <a:solidFill>
                  <a:srgbClr val="292934"/>
                </a:solidFill>
              </a:rPr>
              <a:t>(3), 447-453. doi:10.1377/hlthaff.2011.0099</a:t>
            </a:r>
          </a:p>
          <a:p>
            <a:pPr marL="0" lv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>
              <a:solidFill>
                <a:srgbClr val="292934"/>
              </a:solidFill>
            </a:endParaRP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/>
              <a:t>Rural Assistance Center (2014). Retrieved from: </a:t>
            </a:r>
            <a:r>
              <a:rPr lang="en-US" sz="1750" dirty="0">
                <a:hlinkClick r:id="rId2"/>
              </a:rPr>
              <a:t>http://www.raconline.org/racmaps/mapfiles/elderly.jpg</a:t>
            </a:r>
            <a:r>
              <a:rPr lang="en-US" sz="1750" dirty="0"/>
              <a:t> 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/>
              <a:t>State Data Center of Iowa (2013). Iowans with disabilities: 2013. Retrieved from: </a:t>
            </a:r>
            <a:r>
              <a:rPr lang="en-US" sz="1750" dirty="0">
                <a:hlinkClick r:id="rId3"/>
              </a:rPr>
              <a:t>http://www.iowadatacenter.org/Publications/dis13.pdf</a:t>
            </a:r>
            <a:r>
              <a:rPr lang="en-US" sz="1750" dirty="0"/>
              <a:t> 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/>
              <a:t>State Data Center of Iowa and the Iowa Department on Aging (2011). Retrieved from: </a:t>
            </a:r>
            <a:r>
              <a:rPr lang="en-US" sz="1750" dirty="0">
                <a:hlinkClick r:id="rId4"/>
              </a:rPr>
              <a:t>http://www.iowadatacenter.org/Publications/olderIowans2011.pdf</a:t>
            </a:r>
            <a:r>
              <a:rPr lang="en-US" sz="1750" dirty="0"/>
              <a:t> </a:t>
            </a:r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endParaRPr lang="en-US" sz="1750" dirty="0"/>
          </a:p>
          <a:p>
            <a:pPr marL="0" indent="-457200">
              <a:spcBef>
                <a:spcPts val="0"/>
              </a:spcBef>
              <a:buClrTx/>
              <a:buSzTx/>
              <a:buNone/>
              <a:defRPr/>
            </a:pPr>
            <a:r>
              <a:rPr lang="en-US" sz="1750" dirty="0"/>
              <a:t>United Health Foundation. (2013). </a:t>
            </a:r>
            <a:r>
              <a:rPr lang="en-US" sz="1750" i="1" dirty="0"/>
              <a:t>2013 - Americas Health Rankings report – State</a:t>
            </a:r>
            <a:r>
              <a:rPr lang="en-US" sz="1750" dirty="0"/>
              <a:t> </a:t>
            </a:r>
            <a:r>
              <a:rPr lang="en-US" sz="1750" i="1" dirty="0"/>
              <a:t>Health Statistics brought to you by AmericasHealthRankings.org. </a:t>
            </a:r>
            <a:r>
              <a:rPr lang="en-US" sz="1750" dirty="0"/>
              <a:t>. Retrieved from: </a:t>
            </a:r>
            <a:r>
              <a:rPr lang="en-US" sz="1750" dirty="0">
                <a:hlinkClick r:id="rId5"/>
              </a:rPr>
              <a:t>http://www.americashealthrankings.org/IA/food_insecurity_sr/2013</a:t>
            </a:r>
            <a:r>
              <a:rPr lang="en-US" sz="1750" dirty="0"/>
              <a:t>  </a:t>
            </a:r>
          </a:p>
          <a:p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8971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3" r="12596"/>
          <a:stretch/>
        </p:blipFill>
        <p:spPr bwMode="auto">
          <a:xfrm>
            <a:off x="381000" y="1371600"/>
            <a:ext cx="841248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33600" y="533400"/>
            <a:ext cx="5257800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The Past</a:t>
            </a:r>
            <a:endParaRPr lang="en-US" sz="33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996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6"/>
          <a:stretch/>
        </p:blipFill>
        <p:spPr bwMode="auto">
          <a:xfrm>
            <a:off x="457200" y="1371600"/>
            <a:ext cx="841878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05000" y="609600"/>
            <a:ext cx="5257800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The Present</a:t>
            </a:r>
            <a:endParaRPr lang="en-US" sz="33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448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531"/>
          <a:stretch/>
        </p:blipFill>
        <p:spPr bwMode="auto">
          <a:xfrm>
            <a:off x="518160" y="1371600"/>
            <a:ext cx="8346141" cy="41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77570" y="594357"/>
            <a:ext cx="5257800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The Future</a:t>
            </a:r>
            <a:endParaRPr lang="en-US" sz="33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584667"/>
            <a:ext cx="9296400" cy="92333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US will soon </a:t>
            </a:r>
            <a:r>
              <a:rPr lang="en-US" sz="2000" b="1" dirty="0">
                <a:solidFill>
                  <a:schemeClr val="bg1"/>
                </a:solidFill>
              </a:rPr>
              <a:t>approach 20% older adult </a:t>
            </a:r>
            <a:r>
              <a:rPr lang="en-US" sz="2000" b="1" dirty="0" smtClean="0">
                <a:solidFill>
                  <a:schemeClr val="bg1"/>
                </a:solidFill>
              </a:rPr>
              <a:t>population, on </a:t>
            </a:r>
            <a:r>
              <a:rPr lang="en-US" sz="2000" b="1" dirty="0">
                <a:solidFill>
                  <a:schemeClr val="bg1"/>
                </a:solidFill>
              </a:rPr>
              <a:t>our way to 25</a:t>
            </a:r>
            <a:r>
              <a:rPr lang="en-US" sz="2000" b="1" dirty="0" smtClean="0">
                <a:solidFill>
                  <a:schemeClr val="bg1"/>
                </a:solidFill>
              </a:rPr>
              <a:t>%.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Older adults will quickly outnumber children </a:t>
            </a:r>
            <a:r>
              <a:rPr lang="en-US" sz="2000" b="1" dirty="0" smtClean="0">
                <a:solidFill>
                  <a:schemeClr val="bg1"/>
                </a:solidFill>
              </a:rPr>
              <a:t>&lt;5 </a:t>
            </a:r>
            <a:r>
              <a:rPr lang="en-US" sz="2000" b="1" dirty="0">
                <a:solidFill>
                  <a:schemeClr val="bg1"/>
                </a:solidFill>
              </a:rPr>
              <a:t>and then all children </a:t>
            </a:r>
            <a:r>
              <a:rPr lang="en-US" sz="2000" b="1" dirty="0" smtClean="0">
                <a:solidFill>
                  <a:schemeClr val="bg1"/>
                </a:solidFill>
              </a:rPr>
              <a:t>&lt; 14. Growth </a:t>
            </a:r>
            <a:r>
              <a:rPr lang="en-US" sz="2000" b="1" dirty="0">
                <a:solidFill>
                  <a:schemeClr val="bg1"/>
                </a:solidFill>
              </a:rPr>
              <a:t>includes the “oldest old,” aged 90</a:t>
            </a:r>
            <a:r>
              <a:rPr lang="en-US" sz="2000" b="1" dirty="0" smtClean="0">
                <a:solidFill>
                  <a:schemeClr val="bg1"/>
                </a:solidFill>
              </a:rPr>
              <a:t>+.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143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61950"/>
            <a:ext cx="816292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5200" y="6488668"/>
            <a:ext cx="5623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http://www.raconline.org/racmaps/mapfiles/elderly.jpg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5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of Iowa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4" t="18000" r="5754" b="22794"/>
          <a:stretch/>
        </p:blipFill>
        <p:spPr bwMode="auto">
          <a:xfrm>
            <a:off x="228600" y="1379136"/>
            <a:ext cx="4177832" cy="342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32" y="3182878"/>
            <a:ext cx="4585168" cy="354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1862" y="6191328"/>
            <a:ext cx="716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State Data Center of Iowa and the Iowa Department on Aging (2011)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2286000"/>
            <a:ext cx="2033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less than 20%</a:t>
            </a:r>
          </a:p>
          <a:p>
            <a:r>
              <a:rPr lang="en-US" dirty="0" smtClean="0"/>
              <a:t>= 20% or more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5400" y="2286000"/>
            <a:ext cx="228600" cy="323165"/>
          </a:xfrm>
          <a:prstGeom prst="rect">
            <a:avLst/>
          </a:prstGeom>
          <a:solidFill>
            <a:srgbClr val="ECD6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07112" y="2609166"/>
            <a:ext cx="228600" cy="32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343400"/>
            <a:ext cx="1524000" cy="610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661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Myths about Aging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All older adults have or eventually develop dementia</a:t>
            </a:r>
          </a:p>
          <a:p>
            <a:pPr eaLnBrk="1" hangingPunct="1">
              <a:defRPr/>
            </a:pPr>
            <a:r>
              <a:rPr lang="en-US" dirty="0" smtClean="0"/>
              <a:t>Most older adults live in nursing homes</a:t>
            </a:r>
          </a:p>
          <a:p>
            <a:pPr eaLnBrk="1" hangingPunct="1">
              <a:defRPr/>
            </a:pPr>
            <a:r>
              <a:rPr lang="en-US" dirty="0" smtClean="0"/>
              <a:t>After retirement, older adults don’t do anything</a:t>
            </a:r>
          </a:p>
          <a:p>
            <a:pPr eaLnBrk="1" hangingPunct="1">
              <a:defRPr/>
            </a:pPr>
            <a:r>
              <a:rPr lang="en-US" dirty="0" smtClean="0"/>
              <a:t>Everyone over 65 is depressed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6110288"/>
            <a:ext cx="8924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2800" b="1" dirty="0">
                <a:solidFill>
                  <a:schemeClr val="hlink"/>
                </a:solidFill>
              </a:rPr>
              <a:t>Two 25-year-olds will be more alike than two 75-year-olds!</a:t>
            </a:r>
          </a:p>
        </p:txBody>
      </p:sp>
      <p:pic>
        <p:nvPicPr>
          <p:cNvPr id="36870" name="Picture 6" descr="HC_frien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572774"/>
            <a:ext cx="3714750" cy="25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uktwi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2" y="3544829"/>
            <a:ext cx="3551208" cy="2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86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  <p:bldP spid="368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3541</TotalTime>
  <Words>2035</Words>
  <Application>Microsoft Office PowerPoint</Application>
  <PresentationFormat>On-screen Show (4:3)</PresentationFormat>
  <Paragraphs>310</Paragraphs>
  <Slides>38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Clarity</vt:lpstr>
      <vt:lpstr>Aging in Iowa: implications for policy</vt:lpstr>
      <vt:lpstr>Overview </vt:lpstr>
      <vt:lpstr>Growing and diverse aging population</vt:lpstr>
      <vt:lpstr>PowerPoint Presentation</vt:lpstr>
      <vt:lpstr>PowerPoint Presentation</vt:lpstr>
      <vt:lpstr>PowerPoint Presentation</vt:lpstr>
      <vt:lpstr>PowerPoint Presentation</vt:lpstr>
      <vt:lpstr>Aging of Iowa</vt:lpstr>
      <vt:lpstr>Myths about Aging</vt:lpstr>
      <vt:lpstr>PowerPoint Presentation</vt:lpstr>
      <vt:lpstr>Diversity within the Aging Population</vt:lpstr>
      <vt:lpstr>PowerPoint Presentation</vt:lpstr>
      <vt:lpstr>Ripple Effect of Aging: Bioecological Lens</vt:lpstr>
      <vt:lpstr>Relevance to iowa  and our communities</vt:lpstr>
      <vt:lpstr>Iowa Aging</vt:lpstr>
      <vt:lpstr>Iowa Aging</vt:lpstr>
      <vt:lpstr>Iowa Aging</vt:lpstr>
      <vt:lpstr>PowerPoint Presentation</vt:lpstr>
      <vt:lpstr>Midlife and Beyond: Findings to Date</vt:lpstr>
      <vt:lpstr>PowerPoint Presentation</vt:lpstr>
      <vt:lpstr>Aging and Caregiving in iowa</vt:lpstr>
      <vt:lpstr>Challenges to Aging in Place within Iowa</vt:lpstr>
      <vt:lpstr>Challenges to Aging in Place within Iowa</vt:lpstr>
      <vt:lpstr>Long-Term Services &amp; Supports Types</vt:lpstr>
      <vt:lpstr>Caregiver Beginnings Workshop</vt:lpstr>
      <vt:lpstr>Preliminary Workshop Findings</vt:lpstr>
      <vt:lpstr>Preliminary Workshop Findings</vt:lpstr>
      <vt:lpstr>Workforce preparation</vt:lpstr>
      <vt:lpstr>Preparing the Needed Workforce</vt:lpstr>
      <vt:lpstr>Understanding Undergraduate Aging Experiences: Preliminary Results</vt:lpstr>
      <vt:lpstr>Understanding Undergraduate Aging Experiences: Preliminary Results</vt:lpstr>
      <vt:lpstr>PowerPoint Presentation</vt:lpstr>
      <vt:lpstr>summary</vt:lpstr>
      <vt:lpstr>Aging in Iowa</vt:lpstr>
      <vt:lpstr>Aging in Iowa: Policy Implications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Margrett, Jennifer [HD FS]</dc:creator>
  <cp:lastModifiedBy>Shelley, Mack C [STAT]</cp:lastModifiedBy>
  <cp:revision>348</cp:revision>
  <dcterms:created xsi:type="dcterms:W3CDTF">2014-04-29T10:57:12Z</dcterms:created>
  <dcterms:modified xsi:type="dcterms:W3CDTF">2014-05-13T15:32:21Z</dcterms:modified>
</cp:coreProperties>
</file>